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0"/>
  </p:notesMasterIdLst>
  <p:sldIdLst>
    <p:sldId id="256" r:id="rId2"/>
    <p:sldId id="327" r:id="rId3"/>
    <p:sldId id="328" r:id="rId4"/>
    <p:sldId id="329" r:id="rId5"/>
    <p:sldId id="330" r:id="rId6"/>
    <p:sldId id="312" r:id="rId7"/>
    <p:sldId id="314" r:id="rId8"/>
    <p:sldId id="313" r:id="rId9"/>
    <p:sldId id="319" r:id="rId10"/>
    <p:sldId id="259" r:id="rId11"/>
    <p:sldId id="318" r:id="rId12"/>
    <p:sldId id="320" r:id="rId13"/>
    <p:sldId id="325" r:id="rId14"/>
    <p:sldId id="321" r:id="rId15"/>
    <p:sldId id="322" r:id="rId16"/>
    <p:sldId id="261" r:id="rId17"/>
    <p:sldId id="326" r:id="rId18"/>
    <p:sldId id="349" r:id="rId19"/>
    <p:sldId id="350" r:id="rId20"/>
    <p:sldId id="351" r:id="rId21"/>
    <p:sldId id="352" r:id="rId22"/>
    <p:sldId id="345" r:id="rId23"/>
    <p:sldId id="346" r:id="rId24"/>
    <p:sldId id="347" r:id="rId25"/>
    <p:sldId id="348" r:id="rId26"/>
    <p:sldId id="365" r:id="rId27"/>
    <p:sldId id="366" r:id="rId28"/>
    <p:sldId id="367" r:id="rId29"/>
    <p:sldId id="368" r:id="rId30"/>
    <p:sldId id="369" r:id="rId31"/>
    <p:sldId id="353" r:id="rId32"/>
    <p:sldId id="323" r:id="rId33"/>
    <p:sldId id="354" r:id="rId34"/>
    <p:sldId id="355" r:id="rId35"/>
    <p:sldId id="356" r:id="rId36"/>
    <p:sldId id="357" r:id="rId37"/>
    <p:sldId id="359" r:id="rId38"/>
    <p:sldId id="364" r:id="rId39"/>
    <p:sldId id="362" r:id="rId40"/>
    <p:sldId id="363" r:id="rId41"/>
    <p:sldId id="360" r:id="rId42"/>
    <p:sldId id="361" r:id="rId43"/>
    <p:sldId id="371" r:id="rId44"/>
    <p:sldId id="334" r:id="rId45"/>
    <p:sldId id="324" r:id="rId46"/>
    <p:sldId id="339" r:id="rId47"/>
    <p:sldId id="311" r:id="rId48"/>
    <p:sldId id="286" r:id="rId4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406E8A"/>
    <a:srgbClr val="416E8A"/>
    <a:srgbClr val="375F76"/>
    <a:srgbClr val="39627B"/>
    <a:srgbClr val="993300"/>
    <a:srgbClr val="003300"/>
    <a:srgbClr val="F8F8F8"/>
    <a:srgbClr val="33669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7330" autoAdjust="0"/>
  </p:normalViewPr>
  <p:slideViewPr>
    <p:cSldViewPr>
      <p:cViewPr>
        <p:scale>
          <a:sx n="73" d="100"/>
          <a:sy n="73" d="100"/>
        </p:scale>
        <p:origin x="-1320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AA650-34FC-4E1D-A490-0B61C79FF7DA}" type="doc">
      <dgm:prSet loTypeId="urn:microsoft.com/office/officeart/2005/8/layout/radial5" loCatId="cycle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8ABDBC3E-8F28-44CF-A64C-F56F29737A29}">
      <dgm:prSet phldrT="[Текст]" custT="1"/>
      <dgm:spPr/>
      <dgm:t>
        <a:bodyPr/>
        <a:lstStyle/>
        <a:p>
          <a:pPr algn="ctr"/>
          <a:r>
            <a:rPr lang="ru-RU" sz="1800" dirty="0" smtClean="0"/>
            <a:t>Пациент</a:t>
          </a:r>
          <a:endParaRPr lang="ru-RU" sz="1800" dirty="0"/>
        </a:p>
      </dgm:t>
    </dgm:pt>
    <dgm:pt modelId="{11D82F24-EF8D-4294-8015-CF5FC78E8021}" type="parTrans" cxnId="{925C7308-5049-407A-94AB-583B126A60D9}">
      <dgm:prSet/>
      <dgm:spPr/>
      <dgm:t>
        <a:bodyPr/>
        <a:lstStyle/>
        <a:p>
          <a:pPr algn="ctr"/>
          <a:endParaRPr lang="ru-RU" sz="2800"/>
        </a:p>
      </dgm:t>
    </dgm:pt>
    <dgm:pt modelId="{2D37C32B-D640-4542-BA9C-A7133347623B}" type="sibTrans" cxnId="{925C7308-5049-407A-94AB-583B126A60D9}">
      <dgm:prSet/>
      <dgm:spPr/>
      <dgm:t>
        <a:bodyPr/>
        <a:lstStyle/>
        <a:p>
          <a:pPr algn="ctr"/>
          <a:endParaRPr lang="ru-RU" sz="2800"/>
        </a:p>
      </dgm:t>
    </dgm:pt>
    <dgm:pt modelId="{A8D67B91-9E1E-4F88-A134-962CC5674D53}">
      <dgm:prSet phldrT="[Текст]" custT="1"/>
      <dgm:spPr/>
      <dgm:t>
        <a:bodyPr/>
        <a:lstStyle/>
        <a:p>
          <a:pPr algn="ctr"/>
          <a:r>
            <a:rPr lang="ru-RU" sz="1600" dirty="0" smtClean="0"/>
            <a:t>Семья (климат, отношения)</a:t>
          </a:r>
          <a:endParaRPr lang="ru-RU" sz="1600" dirty="0"/>
        </a:p>
      </dgm:t>
    </dgm:pt>
    <dgm:pt modelId="{FFF95A8A-1206-4AEE-BE8F-80E11D0C5746}" type="parTrans" cxnId="{BAD5B7BF-0A13-4ABE-8976-92A135577D59}">
      <dgm:prSet custT="1"/>
      <dgm:spPr/>
      <dgm:t>
        <a:bodyPr/>
        <a:lstStyle/>
        <a:p>
          <a:pPr algn="ctr"/>
          <a:endParaRPr lang="ru-RU" sz="1600"/>
        </a:p>
      </dgm:t>
    </dgm:pt>
    <dgm:pt modelId="{B348FFF6-09AD-4091-88CF-E59E50F326DB}" type="sibTrans" cxnId="{BAD5B7BF-0A13-4ABE-8976-92A135577D59}">
      <dgm:prSet/>
      <dgm:spPr/>
      <dgm:t>
        <a:bodyPr/>
        <a:lstStyle/>
        <a:p>
          <a:pPr algn="ctr"/>
          <a:endParaRPr lang="ru-RU" sz="2800"/>
        </a:p>
      </dgm:t>
    </dgm:pt>
    <dgm:pt modelId="{25913CB0-1352-4F8A-8971-462AFDB5710F}">
      <dgm:prSet phldrT="[Текст]" custT="1"/>
      <dgm:spPr/>
      <dgm:t>
        <a:bodyPr/>
        <a:lstStyle/>
        <a:p>
          <a:pPr algn="ctr"/>
          <a:r>
            <a:rPr lang="ru-RU" sz="1600" dirty="0" smtClean="0"/>
            <a:t>Образ жизни</a:t>
          </a:r>
          <a:endParaRPr lang="ru-RU" sz="1600" dirty="0"/>
        </a:p>
      </dgm:t>
    </dgm:pt>
    <dgm:pt modelId="{5AE0272E-67E7-43B0-9590-D9222BD10D7A}" type="parTrans" cxnId="{DD7670C0-2BD3-434E-A5BA-22D4EC362322}">
      <dgm:prSet custT="1"/>
      <dgm:spPr/>
      <dgm:t>
        <a:bodyPr/>
        <a:lstStyle/>
        <a:p>
          <a:pPr algn="ctr"/>
          <a:endParaRPr lang="ru-RU" sz="1600"/>
        </a:p>
      </dgm:t>
    </dgm:pt>
    <dgm:pt modelId="{6C966001-7191-4B19-AFFE-8926FE166224}" type="sibTrans" cxnId="{DD7670C0-2BD3-434E-A5BA-22D4EC362322}">
      <dgm:prSet/>
      <dgm:spPr/>
      <dgm:t>
        <a:bodyPr/>
        <a:lstStyle/>
        <a:p>
          <a:pPr algn="ctr"/>
          <a:endParaRPr lang="ru-RU" sz="2800"/>
        </a:p>
      </dgm:t>
    </dgm:pt>
    <dgm:pt modelId="{531DD5D0-1F50-432E-B578-8A286D412C32}">
      <dgm:prSet phldrT="[Текст]" custT="1"/>
      <dgm:spPr/>
      <dgm:t>
        <a:bodyPr/>
        <a:lstStyle/>
        <a:p>
          <a:pPr algn="ctr"/>
          <a:r>
            <a:rPr lang="ru-RU" sz="1600" dirty="0" smtClean="0"/>
            <a:t>Уровень материального благополучия</a:t>
          </a:r>
          <a:endParaRPr lang="ru-RU" sz="1600" dirty="0"/>
        </a:p>
      </dgm:t>
    </dgm:pt>
    <dgm:pt modelId="{B338BE02-3C96-49CA-8B91-F79DA5D41AAE}" type="parTrans" cxnId="{A6E9E788-A844-47FF-AE77-70E9DFD07BCD}">
      <dgm:prSet custT="1"/>
      <dgm:spPr/>
      <dgm:t>
        <a:bodyPr/>
        <a:lstStyle/>
        <a:p>
          <a:pPr algn="ctr"/>
          <a:endParaRPr lang="ru-RU" sz="1600"/>
        </a:p>
      </dgm:t>
    </dgm:pt>
    <dgm:pt modelId="{CDC17167-8E09-417A-98E7-914DFAD3F6D7}" type="sibTrans" cxnId="{A6E9E788-A844-47FF-AE77-70E9DFD07BCD}">
      <dgm:prSet/>
      <dgm:spPr/>
      <dgm:t>
        <a:bodyPr/>
        <a:lstStyle/>
        <a:p>
          <a:pPr algn="ctr"/>
          <a:endParaRPr lang="ru-RU" sz="2800"/>
        </a:p>
      </dgm:t>
    </dgm:pt>
    <dgm:pt modelId="{B4087244-02E9-4726-804E-178539B6BD46}">
      <dgm:prSet phldrT="[Текст]" custT="1"/>
      <dgm:spPr/>
      <dgm:t>
        <a:bodyPr/>
        <a:lstStyle/>
        <a:p>
          <a:pPr algn="ctr"/>
          <a:r>
            <a:rPr lang="ru-RU" sz="1600" dirty="0" smtClean="0"/>
            <a:t>Сестринский персонал</a:t>
          </a:r>
          <a:endParaRPr lang="ru-RU" sz="1600" dirty="0"/>
        </a:p>
      </dgm:t>
    </dgm:pt>
    <dgm:pt modelId="{8D8388DD-629F-498E-A1CF-0308C46FA94D}" type="parTrans" cxnId="{48EB1082-743B-46C9-A853-550314DAD382}">
      <dgm:prSet custT="1"/>
      <dgm:spPr/>
      <dgm:t>
        <a:bodyPr/>
        <a:lstStyle/>
        <a:p>
          <a:pPr algn="ctr"/>
          <a:endParaRPr lang="ru-RU" sz="1600"/>
        </a:p>
      </dgm:t>
    </dgm:pt>
    <dgm:pt modelId="{18AF5BBC-DF95-45F2-B0BF-9093723BB6B2}" type="sibTrans" cxnId="{48EB1082-743B-46C9-A853-550314DAD382}">
      <dgm:prSet/>
      <dgm:spPr/>
      <dgm:t>
        <a:bodyPr/>
        <a:lstStyle/>
        <a:p>
          <a:pPr algn="ctr"/>
          <a:endParaRPr lang="ru-RU" sz="2800"/>
        </a:p>
      </dgm:t>
    </dgm:pt>
    <dgm:pt modelId="{E65841A0-628F-4C8D-B2B9-6E99E7D4225D}" type="pres">
      <dgm:prSet presAssocID="{B29AA650-34FC-4E1D-A490-0B61C79FF7D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11AFFE-1843-4CAE-ADF9-07193131E5F1}" type="pres">
      <dgm:prSet presAssocID="{8ABDBC3E-8F28-44CF-A64C-F56F29737A29}" presName="centerShape" presStyleLbl="node0" presStyleIdx="0" presStyleCnt="1" custScaleX="101856" custScaleY="101856"/>
      <dgm:spPr/>
      <dgm:t>
        <a:bodyPr/>
        <a:lstStyle/>
        <a:p>
          <a:endParaRPr lang="ru-RU"/>
        </a:p>
      </dgm:t>
    </dgm:pt>
    <dgm:pt modelId="{3D4DB19E-39D6-485B-ABAB-3F949C9A1395}" type="pres">
      <dgm:prSet presAssocID="{FFF95A8A-1206-4AEE-BE8F-80E11D0C5746}" presName="parTrans" presStyleLbl="sibTrans2D1" presStyleIdx="0" presStyleCnt="4"/>
      <dgm:spPr/>
      <dgm:t>
        <a:bodyPr/>
        <a:lstStyle/>
        <a:p>
          <a:endParaRPr lang="ru-RU"/>
        </a:p>
      </dgm:t>
    </dgm:pt>
    <dgm:pt modelId="{31461012-C31C-4AB5-8006-1B67B23DBB7E}" type="pres">
      <dgm:prSet presAssocID="{FFF95A8A-1206-4AEE-BE8F-80E11D0C5746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1C926F5-7418-4850-9457-75E9BCC21B34}" type="pres">
      <dgm:prSet presAssocID="{A8D67B91-9E1E-4F88-A134-962CC5674D53}" presName="node" presStyleLbl="node1" presStyleIdx="0" presStyleCnt="4" custScaleX="122892" custScaleY="122892" custRadScaleRad="103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19F28-26AA-447E-9F0A-31813A9CF4F0}" type="pres">
      <dgm:prSet presAssocID="{5AE0272E-67E7-43B0-9590-D9222BD10D7A}" presName="parTrans" presStyleLbl="sibTrans2D1" presStyleIdx="1" presStyleCnt="4"/>
      <dgm:spPr/>
      <dgm:t>
        <a:bodyPr/>
        <a:lstStyle/>
        <a:p>
          <a:endParaRPr lang="ru-RU"/>
        </a:p>
      </dgm:t>
    </dgm:pt>
    <dgm:pt modelId="{BE48FCBD-6FA2-47EB-8D1B-606AF4FF6810}" type="pres">
      <dgm:prSet presAssocID="{5AE0272E-67E7-43B0-9590-D9222BD10D7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9324B0D8-502A-4A24-AA59-EF42DDED449D}" type="pres">
      <dgm:prSet presAssocID="{25913CB0-1352-4F8A-8971-462AFDB5710F}" presName="node" presStyleLbl="node1" presStyleIdx="1" presStyleCnt="4" custScaleX="122892" custScaleY="122892" custRadScaleRad="105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33914-2D4E-4E32-87B9-4580202C7C20}" type="pres">
      <dgm:prSet presAssocID="{B338BE02-3C96-49CA-8B91-F79DA5D41AAE}" presName="parTrans" presStyleLbl="sibTrans2D1" presStyleIdx="2" presStyleCnt="4"/>
      <dgm:spPr/>
      <dgm:t>
        <a:bodyPr/>
        <a:lstStyle/>
        <a:p>
          <a:endParaRPr lang="ru-RU"/>
        </a:p>
      </dgm:t>
    </dgm:pt>
    <dgm:pt modelId="{B8DA17BB-F53A-4CBC-922B-8CAAD40D2CCA}" type="pres">
      <dgm:prSet presAssocID="{B338BE02-3C96-49CA-8B91-F79DA5D41AAE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6B2C7233-C257-4E78-A4B8-A585C1EB93B6}" type="pres">
      <dgm:prSet presAssocID="{531DD5D0-1F50-432E-B578-8A286D412C32}" presName="node" presStyleLbl="node1" presStyleIdx="2" presStyleCnt="4" custScaleX="122892" custScaleY="122892" custRadScaleRad="103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C0814-E238-4DD4-8CBD-0C35E346C3A7}" type="pres">
      <dgm:prSet presAssocID="{8D8388DD-629F-498E-A1CF-0308C46FA94D}" presName="parTrans" presStyleLbl="sibTrans2D1" presStyleIdx="3" presStyleCnt="4"/>
      <dgm:spPr/>
      <dgm:t>
        <a:bodyPr/>
        <a:lstStyle/>
        <a:p>
          <a:endParaRPr lang="ru-RU"/>
        </a:p>
      </dgm:t>
    </dgm:pt>
    <dgm:pt modelId="{3E9073B5-711D-4DA4-9B43-9F6AB29C909E}" type="pres">
      <dgm:prSet presAssocID="{8D8388DD-629F-498E-A1CF-0308C46FA94D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C9BB14D4-65C3-4001-82E2-05245ADD1089}" type="pres">
      <dgm:prSet presAssocID="{B4087244-02E9-4726-804E-178539B6BD46}" presName="node" presStyleLbl="node1" presStyleIdx="3" presStyleCnt="4" custScaleX="122892" custScaleY="122892" custRadScaleRad="109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D28762-1F61-4197-A1BA-D5FF149C817D}" type="presOf" srcId="{5AE0272E-67E7-43B0-9590-D9222BD10D7A}" destId="{6C919F28-26AA-447E-9F0A-31813A9CF4F0}" srcOrd="0" destOrd="0" presId="urn:microsoft.com/office/officeart/2005/8/layout/radial5"/>
    <dgm:cxn modelId="{8CCFB460-268C-46D9-A33D-2C05FEDA7B6C}" type="presOf" srcId="{FFF95A8A-1206-4AEE-BE8F-80E11D0C5746}" destId="{3D4DB19E-39D6-485B-ABAB-3F949C9A1395}" srcOrd="0" destOrd="0" presId="urn:microsoft.com/office/officeart/2005/8/layout/radial5"/>
    <dgm:cxn modelId="{1BD8E649-9A7F-4898-9427-A4AF88C4EECA}" type="presOf" srcId="{25913CB0-1352-4F8A-8971-462AFDB5710F}" destId="{9324B0D8-502A-4A24-AA59-EF42DDED449D}" srcOrd="0" destOrd="0" presId="urn:microsoft.com/office/officeart/2005/8/layout/radial5"/>
    <dgm:cxn modelId="{176AE55E-D06D-4775-B2B9-1BA4FFAB3C08}" type="presOf" srcId="{8ABDBC3E-8F28-44CF-A64C-F56F29737A29}" destId="{C511AFFE-1843-4CAE-ADF9-07193131E5F1}" srcOrd="0" destOrd="0" presId="urn:microsoft.com/office/officeart/2005/8/layout/radial5"/>
    <dgm:cxn modelId="{DD7670C0-2BD3-434E-A5BA-22D4EC362322}" srcId="{8ABDBC3E-8F28-44CF-A64C-F56F29737A29}" destId="{25913CB0-1352-4F8A-8971-462AFDB5710F}" srcOrd="1" destOrd="0" parTransId="{5AE0272E-67E7-43B0-9590-D9222BD10D7A}" sibTransId="{6C966001-7191-4B19-AFFE-8926FE166224}"/>
    <dgm:cxn modelId="{BAD5B7BF-0A13-4ABE-8976-92A135577D59}" srcId="{8ABDBC3E-8F28-44CF-A64C-F56F29737A29}" destId="{A8D67B91-9E1E-4F88-A134-962CC5674D53}" srcOrd="0" destOrd="0" parTransId="{FFF95A8A-1206-4AEE-BE8F-80E11D0C5746}" sibTransId="{B348FFF6-09AD-4091-88CF-E59E50F326DB}"/>
    <dgm:cxn modelId="{735A5ABD-AC6B-4FC2-AF67-201D0A68A56B}" type="presOf" srcId="{8D8388DD-629F-498E-A1CF-0308C46FA94D}" destId="{3E9073B5-711D-4DA4-9B43-9F6AB29C909E}" srcOrd="1" destOrd="0" presId="urn:microsoft.com/office/officeart/2005/8/layout/radial5"/>
    <dgm:cxn modelId="{A6E9E788-A844-47FF-AE77-70E9DFD07BCD}" srcId="{8ABDBC3E-8F28-44CF-A64C-F56F29737A29}" destId="{531DD5D0-1F50-432E-B578-8A286D412C32}" srcOrd="2" destOrd="0" parTransId="{B338BE02-3C96-49CA-8B91-F79DA5D41AAE}" sibTransId="{CDC17167-8E09-417A-98E7-914DFAD3F6D7}"/>
    <dgm:cxn modelId="{925C7308-5049-407A-94AB-583B126A60D9}" srcId="{B29AA650-34FC-4E1D-A490-0B61C79FF7DA}" destId="{8ABDBC3E-8F28-44CF-A64C-F56F29737A29}" srcOrd="0" destOrd="0" parTransId="{11D82F24-EF8D-4294-8015-CF5FC78E8021}" sibTransId="{2D37C32B-D640-4542-BA9C-A7133347623B}"/>
    <dgm:cxn modelId="{FEB1F5C0-46B0-4AE8-B35B-3014CF5D8314}" type="presOf" srcId="{B29AA650-34FC-4E1D-A490-0B61C79FF7DA}" destId="{E65841A0-628F-4C8D-B2B9-6E99E7D4225D}" srcOrd="0" destOrd="0" presId="urn:microsoft.com/office/officeart/2005/8/layout/radial5"/>
    <dgm:cxn modelId="{E95E19AF-17ED-4570-B3AB-3971B3032816}" type="presOf" srcId="{531DD5D0-1F50-432E-B578-8A286D412C32}" destId="{6B2C7233-C257-4E78-A4B8-A585C1EB93B6}" srcOrd="0" destOrd="0" presId="urn:microsoft.com/office/officeart/2005/8/layout/radial5"/>
    <dgm:cxn modelId="{D5C72D19-32B6-4BD1-99B0-D1E60062A4B6}" type="presOf" srcId="{5AE0272E-67E7-43B0-9590-D9222BD10D7A}" destId="{BE48FCBD-6FA2-47EB-8D1B-606AF4FF6810}" srcOrd="1" destOrd="0" presId="urn:microsoft.com/office/officeart/2005/8/layout/radial5"/>
    <dgm:cxn modelId="{DCCA589F-3EB6-46E4-ADF9-13442D8EFB44}" type="presOf" srcId="{B338BE02-3C96-49CA-8B91-F79DA5D41AAE}" destId="{B8DA17BB-F53A-4CBC-922B-8CAAD40D2CCA}" srcOrd="1" destOrd="0" presId="urn:microsoft.com/office/officeart/2005/8/layout/radial5"/>
    <dgm:cxn modelId="{FE0CAA6D-5F74-45FC-BFD3-00F800555418}" type="presOf" srcId="{8D8388DD-629F-498E-A1CF-0308C46FA94D}" destId="{642C0814-E238-4DD4-8CBD-0C35E346C3A7}" srcOrd="0" destOrd="0" presId="urn:microsoft.com/office/officeart/2005/8/layout/radial5"/>
    <dgm:cxn modelId="{08018A3B-5A1F-47D8-A53F-5894098C6602}" type="presOf" srcId="{B338BE02-3C96-49CA-8B91-F79DA5D41AAE}" destId="{76933914-2D4E-4E32-87B9-4580202C7C20}" srcOrd="0" destOrd="0" presId="urn:microsoft.com/office/officeart/2005/8/layout/radial5"/>
    <dgm:cxn modelId="{4E5667D7-3345-4643-87DD-4ACA6A1794EA}" type="presOf" srcId="{B4087244-02E9-4726-804E-178539B6BD46}" destId="{C9BB14D4-65C3-4001-82E2-05245ADD1089}" srcOrd="0" destOrd="0" presId="urn:microsoft.com/office/officeart/2005/8/layout/radial5"/>
    <dgm:cxn modelId="{48EB1082-743B-46C9-A853-550314DAD382}" srcId="{8ABDBC3E-8F28-44CF-A64C-F56F29737A29}" destId="{B4087244-02E9-4726-804E-178539B6BD46}" srcOrd="3" destOrd="0" parTransId="{8D8388DD-629F-498E-A1CF-0308C46FA94D}" sibTransId="{18AF5BBC-DF95-45F2-B0BF-9093723BB6B2}"/>
    <dgm:cxn modelId="{F8EF2468-5AD2-42CF-B5AC-C74443483189}" type="presOf" srcId="{A8D67B91-9E1E-4F88-A134-962CC5674D53}" destId="{D1C926F5-7418-4850-9457-75E9BCC21B34}" srcOrd="0" destOrd="0" presId="urn:microsoft.com/office/officeart/2005/8/layout/radial5"/>
    <dgm:cxn modelId="{372C9C0B-331E-47C6-9B9B-3A59F9CD29B9}" type="presOf" srcId="{FFF95A8A-1206-4AEE-BE8F-80E11D0C5746}" destId="{31461012-C31C-4AB5-8006-1B67B23DBB7E}" srcOrd="1" destOrd="0" presId="urn:microsoft.com/office/officeart/2005/8/layout/radial5"/>
    <dgm:cxn modelId="{6D6DAB78-4313-4A71-AC04-75B790952E3E}" type="presParOf" srcId="{E65841A0-628F-4C8D-B2B9-6E99E7D4225D}" destId="{C511AFFE-1843-4CAE-ADF9-07193131E5F1}" srcOrd="0" destOrd="0" presId="urn:microsoft.com/office/officeart/2005/8/layout/radial5"/>
    <dgm:cxn modelId="{723AF30D-8395-4F28-993F-EBCC570CE05E}" type="presParOf" srcId="{E65841A0-628F-4C8D-B2B9-6E99E7D4225D}" destId="{3D4DB19E-39D6-485B-ABAB-3F949C9A1395}" srcOrd="1" destOrd="0" presId="urn:microsoft.com/office/officeart/2005/8/layout/radial5"/>
    <dgm:cxn modelId="{06E60401-47FC-4F15-925F-A10BE7140E31}" type="presParOf" srcId="{3D4DB19E-39D6-485B-ABAB-3F949C9A1395}" destId="{31461012-C31C-4AB5-8006-1B67B23DBB7E}" srcOrd="0" destOrd="0" presId="urn:microsoft.com/office/officeart/2005/8/layout/radial5"/>
    <dgm:cxn modelId="{BAC9BF47-F5B5-481C-A00C-ACEF9B851415}" type="presParOf" srcId="{E65841A0-628F-4C8D-B2B9-6E99E7D4225D}" destId="{D1C926F5-7418-4850-9457-75E9BCC21B34}" srcOrd="2" destOrd="0" presId="urn:microsoft.com/office/officeart/2005/8/layout/radial5"/>
    <dgm:cxn modelId="{333AE9FB-525D-4306-8DD2-54542F3DC0A8}" type="presParOf" srcId="{E65841A0-628F-4C8D-B2B9-6E99E7D4225D}" destId="{6C919F28-26AA-447E-9F0A-31813A9CF4F0}" srcOrd="3" destOrd="0" presId="urn:microsoft.com/office/officeart/2005/8/layout/radial5"/>
    <dgm:cxn modelId="{88D3D08F-63B1-45EE-87B2-B32389B772D9}" type="presParOf" srcId="{6C919F28-26AA-447E-9F0A-31813A9CF4F0}" destId="{BE48FCBD-6FA2-47EB-8D1B-606AF4FF6810}" srcOrd="0" destOrd="0" presId="urn:microsoft.com/office/officeart/2005/8/layout/radial5"/>
    <dgm:cxn modelId="{792C33D0-DEF7-4184-A6E1-E4356282EA63}" type="presParOf" srcId="{E65841A0-628F-4C8D-B2B9-6E99E7D4225D}" destId="{9324B0D8-502A-4A24-AA59-EF42DDED449D}" srcOrd="4" destOrd="0" presId="urn:microsoft.com/office/officeart/2005/8/layout/radial5"/>
    <dgm:cxn modelId="{F44A9F49-C23F-4D9D-A4AF-AB2E97F3C764}" type="presParOf" srcId="{E65841A0-628F-4C8D-B2B9-6E99E7D4225D}" destId="{76933914-2D4E-4E32-87B9-4580202C7C20}" srcOrd="5" destOrd="0" presId="urn:microsoft.com/office/officeart/2005/8/layout/radial5"/>
    <dgm:cxn modelId="{705CDC58-A16C-44A7-B4D9-817098D297F9}" type="presParOf" srcId="{76933914-2D4E-4E32-87B9-4580202C7C20}" destId="{B8DA17BB-F53A-4CBC-922B-8CAAD40D2CCA}" srcOrd="0" destOrd="0" presId="urn:microsoft.com/office/officeart/2005/8/layout/radial5"/>
    <dgm:cxn modelId="{920C2603-ECB2-4823-86CA-9DB35DC129EE}" type="presParOf" srcId="{E65841A0-628F-4C8D-B2B9-6E99E7D4225D}" destId="{6B2C7233-C257-4E78-A4B8-A585C1EB93B6}" srcOrd="6" destOrd="0" presId="urn:microsoft.com/office/officeart/2005/8/layout/radial5"/>
    <dgm:cxn modelId="{93A1DC10-AEE1-4878-80DE-CFEDFC898C64}" type="presParOf" srcId="{E65841A0-628F-4C8D-B2B9-6E99E7D4225D}" destId="{642C0814-E238-4DD4-8CBD-0C35E346C3A7}" srcOrd="7" destOrd="0" presId="urn:microsoft.com/office/officeart/2005/8/layout/radial5"/>
    <dgm:cxn modelId="{F1D06DD7-FE11-4151-8CDF-5CCD1E460C4A}" type="presParOf" srcId="{642C0814-E238-4DD4-8CBD-0C35E346C3A7}" destId="{3E9073B5-711D-4DA4-9B43-9F6AB29C909E}" srcOrd="0" destOrd="0" presId="urn:microsoft.com/office/officeart/2005/8/layout/radial5"/>
    <dgm:cxn modelId="{5B346DD4-C6D8-4FFC-BB07-3FEAB56D6F2D}" type="presParOf" srcId="{E65841A0-628F-4C8D-B2B9-6E99E7D4225D}" destId="{C9BB14D4-65C3-4001-82E2-05245ADD108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1AFFE-1843-4CAE-ADF9-07193131E5F1}">
      <dsp:nvSpPr>
        <dsp:cNvPr id="0" name=""/>
        <dsp:cNvSpPr/>
      </dsp:nvSpPr>
      <dsp:spPr>
        <a:xfrm>
          <a:off x="2946523" y="1932607"/>
          <a:ext cx="1379761" cy="137976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Пациент</a:t>
          </a:r>
          <a:endParaRPr lang="ru-RU" sz="1800" kern="1200" dirty="0"/>
        </a:p>
      </dsp:txBody>
      <dsp:txXfrm>
        <a:off x="3148584" y="2134668"/>
        <a:ext cx="975639" cy="975639"/>
      </dsp:txXfrm>
    </dsp:sp>
    <dsp:sp modelId="{3D4DB19E-39D6-485B-ABAB-3F949C9A1395}">
      <dsp:nvSpPr>
        <dsp:cNvPr id="0" name=""/>
        <dsp:cNvSpPr/>
      </dsp:nvSpPr>
      <dsp:spPr>
        <a:xfrm rot="16200000">
          <a:off x="3531928" y="1507162"/>
          <a:ext cx="208950" cy="4684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3563271" y="1632199"/>
        <a:ext cx="146265" cy="281083"/>
      </dsp:txXfrm>
    </dsp:sp>
    <dsp:sp modelId="{D1C926F5-7418-4850-9457-75E9BCC21B34}">
      <dsp:nvSpPr>
        <dsp:cNvPr id="0" name=""/>
        <dsp:cNvSpPr/>
      </dsp:nvSpPr>
      <dsp:spPr>
        <a:xfrm>
          <a:off x="2789766" y="-154913"/>
          <a:ext cx="1693275" cy="16932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Семья (климат, отношения)</a:t>
          </a:r>
          <a:endParaRPr lang="ru-RU" sz="1600" kern="1200" dirty="0"/>
        </a:p>
      </dsp:txBody>
      <dsp:txXfrm>
        <a:off x="3037740" y="93061"/>
        <a:ext cx="1197327" cy="1197327"/>
      </dsp:txXfrm>
    </dsp:sp>
    <dsp:sp modelId="{6C919F28-26AA-447E-9F0A-31813A9CF4F0}">
      <dsp:nvSpPr>
        <dsp:cNvPr id="0" name=""/>
        <dsp:cNvSpPr/>
      </dsp:nvSpPr>
      <dsp:spPr>
        <a:xfrm>
          <a:off x="4435901" y="2388252"/>
          <a:ext cx="264075" cy="4684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435901" y="2481946"/>
        <a:ext cx="184853" cy="281083"/>
      </dsp:txXfrm>
    </dsp:sp>
    <dsp:sp modelId="{9324B0D8-502A-4A24-AA59-EF42DDED449D}">
      <dsp:nvSpPr>
        <dsp:cNvPr id="0" name=""/>
        <dsp:cNvSpPr/>
      </dsp:nvSpPr>
      <dsp:spPr>
        <a:xfrm>
          <a:off x="4824540" y="1775850"/>
          <a:ext cx="1693275" cy="16932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Образ жизни</a:t>
          </a:r>
          <a:endParaRPr lang="ru-RU" sz="1600" kern="1200" dirty="0"/>
        </a:p>
      </dsp:txBody>
      <dsp:txXfrm>
        <a:off x="5072514" y="2023824"/>
        <a:ext cx="1197327" cy="1197327"/>
      </dsp:txXfrm>
    </dsp:sp>
    <dsp:sp modelId="{76933914-2D4E-4E32-87B9-4580202C7C20}">
      <dsp:nvSpPr>
        <dsp:cNvPr id="0" name=""/>
        <dsp:cNvSpPr/>
      </dsp:nvSpPr>
      <dsp:spPr>
        <a:xfrm rot="5400000">
          <a:off x="3531928" y="3269342"/>
          <a:ext cx="208950" cy="4684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3563271" y="3331694"/>
        <a:ext cx="146265" cy="281083"/>
      </dsp:txXfrm>
    </dsp:sp>
    <dsp:sp modelId="{6B2C7233-C257-4E78-A4B8-A585C1EB93B6}">
      <dsp:nvSpPr>
        <dsp:cNvPr id="0" name=""/>
        <dsp:cNvSpPr/>
      </dsp:nvSpPr>
      <dsp:spPr>
        <a:xfrm>
          <a:off x="2789766" y="3706614"/>
          <a:ext cx="1693275" cy="16932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Уровень материального благополучия</a:t>
          </a:r>
          <a:endParaRPr lang="ru-RU" sz="1600" kern="1200" dirty="0"/>
        </a:p>
      </dsp:txBody>
      <dsp:txXfrm>
        <a:off x="3037740" y="3954588"/>
        <a:ext cx="1197327" cy="1197327"/>
      </dsp:txXfrm>
    </dsp:sp>
    <dsp:sp modelId="{642C0814-E238-4DD4-8CBD-0C35E346C3A7}">
      <dsp:nvSpPr>
        <dsp:cNvPr id="0" name=""/>
        <dsp:cNvSpPr/>
      </dsp:nvSpPr>
      <dsp:spPr>
        <a:xfrm rot="10800000">
          <a:off x="2518832" y="2388252"/>
          <a:ext cx="302234" cy="4684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609502" y="2481946"/>
        <a:ext cx="211564" cy="281083"/>
      </dsp:txXfrm>
    </dsp:sp>
    <dsp:sp modelId="{C9BB14D4-65C3-4001-82E2-05245ADD1089}">
      <dsp:nvSpPr>
        <dsp:cNvPr id="0" name=""/>
        <dsp:cNvSpPr/>
      </dsp:nvSpPr>
      <dsp:spPr>
        <a:xfrm>
          <a:off x="682994" y="1775850"/>
          <a:ext cx="1693275" cy="16932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Сестринский персонал</a:t>
          </a:r>
          <a:endParaRPr lang="ru-RU" sz="1600" kern="1200" dirty="0"/>
        </a:p>
      </dsp:txBody>
      <dsp:txXfrm>
        <a:off x="930968" y="2023824"/>
        <a:ext cx="1197327" cy="1197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6BF67-7015-4B6E-B997-AB36E80A71E8}" type="datetimeFigureOut">
              <a:rPr lang="ru-RU" smtClean="0"/>
              <a:t>22/06/18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FF9D0-5651-4828-869E-0783B3E18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2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Признание прав человека означает не только право на их осуществление, но и выполнение определенных обязательств. В соответствии с международным правом государства берут на себя обязательства по уважению, защите и выполнению прав человека.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F9D0-5651-4828-869E-0783B3E181C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19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Хотел бы поблагодарить врачей, фельдшеров, медсестёр за сложный и такой нужный труд. </a:t>
            </a:r>
          </a:p>
          <a:p>
            <a:r>
              <a:rPr lang="ru-RU" dirty="0" smtClean="0"/>
              <a:t>Важнейшая задача – это профилактика заболеваний.</a:t>
            </a:r>
          </a:p>
          <a:p>
            <a:r>
              <a:rPr lang="ru-RU" dirty="0" smtClean="0"/>
              <a:t>Снижение смертности от  болезней сердечно-сосудистой системы и онкологических заболеваний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F9D0-5651-4828-869E-0783B3E181C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5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86F26C-C492-4F1D-A06C-B26AC9A476C0}" type="slidenum">
              <a:rPr lang="ru-RU" altLang="ru-RU" smtClean="0">
                <a:solidFill>
                  <a:prstClr val="black"/>
                </a:solidFill>
              </a:rPr>
              <a:pPr/>
              <a:t>21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2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 в первую очередь будет направлен на повышение удовлетворенности потребителей медицинских услуг, снижение </a:t>
            </a:r>
            <a:r>
              <a:rPr lang="ru-RU" dirty="0" err="1" smtClean="0"/>
              <a:t>трудопотерь</a:t>
            </a:r>
            <a:r>
              <a:rPr lang="ru-RU" dirty="0" smtClean="0"/>
              <a:t> медицинского персонала, повышение качества и производительности труда. Необходимость его реализации была вызвана неоправданно длительным временем пребывания граждан в поликлинике при проведении исследований, неравномерной нагрузкой специалистов </a:t>
            </a:r>
            <a:r>
              <a:rPr lang="ru-RU" dirty="0" err="1" smtClean="0"/>
              <a:t>медучереждений</a:t>
            </a:r>
            <a:r>
              <a:rPr lang="ru-RU" dirty="0" smtClean="0"/>
              <a:t>, очередями в регистратуре, заполнением различных бумажных бланков и обработкой излишней информации.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F9D0-5651-4828-869E-0783B3E181C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85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F9D0-5651-4828-869E-0783B3E181C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0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F9D0-5651-4828-869E-0783B3E181C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45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ИНСТРУКЦИЯ О ПОРЯДКЕ РАССМОТРЕНИЯ ОБРАЩЕНИЙ ГРАЖДАН В ОРГАНАХ УПРАВЛЕНИЯ И УЧРЕЖДЕНИЯХ ЗДРАВООХРАНЕНИЯ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I. Общие положения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smtClean="0"/>
              <a:t>1.1. Настоящая Инструкция разработана в соответствии с Конституцией Российской Федерации, Федеральным законом от 2 мая 2006 г. N 59-ФЗ "О порядке рассмотрения обращений граждан Российской Федерации" и иными действующими нормативно-правовыми актами в данной области.</a:t>
            </a:r>
          </a:p>
          <a:p>
            <a:r>
              <a:rPr lang="ru-RU" dirty="0" smtClean="0"/>
              <a:t>1.2. Инструкция о порядке рассмотрения обращений граждан в органах управления и учреждениях здравоохранения (далее - Инструкция) определяет порядок учета (регистрации) и рассмотрения обращений граждан, контроля за их исполнением, организации приема граждан в органах управления здравоохранением и лечебно-профилактических учреждениях.</a:t>
            </a:r>
          </a:p>
          <a:p>
            <a:r>
              <a:rPr lang="ru-RU" dirty="0" smtClean="0"/>
              <a:t>1.3. Предусмотренный Инструкцией порядок регистрации и рассмотрения обращений граждан не распространяется на обращения граждан, порядок рассмотрения которых установлен уголовно-процессуальным законодательством, законодательством о гражданском судопроизводстве, законодательством об административных правонарушениях и трудовым законодательством Российской Федерации.</a:t>
            </a:r>
          </a:p>
          <a:p>
            <a:r>
              <a:rPr lang="ru-RU" dirty="0" smtClean="0"/>
              <a:t>1.4. Основные термины, используемые в настоящей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F9D0-5651-4828-869E-0783B3E181C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297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F9D0-5651-4828-869E-0783B3E181C8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4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13"/>
          <p:cNvSpPr>
            <a:spLocks noChangeArrowheads="1"/>
          </p:cNvSpPr>
          <p:nvPr/>
        </p:nvSpPr>
        <p:spPr bwMode="gray">
          <a:xfrm>
            <a:off x="0" y="4964113"/>
            <a:ext cx="9144000" cy="18938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0" y="0"/>
            <a:ext cx="9144000" cy="381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F929B24E-E12E-4EFD-8415-CE6513F70A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36988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3333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dist">
              <a:buFontTx/>
              <a:buNone/>
              <a:defRPr sz="1400" b="1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59375"/>
            <a:ext cx="6477000" cy="1317625"/>
          </a:xfrm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gray">
          <a:xfrm flipV="1">
            <a:off x="0" y="4953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0" name="Rectangle 18" descr="02"/>
          <p:cNvSpPr>
            <a:spLocks noChangeAspect="1" noChangeArrowheads="1"/>
          </p:cNvSpPr>
          <p:nvPr/>
        </p:nvSpPr>
        <p:spPr bwMode="gray">
          <a:xfrm>
            <a:off x="0" y="381000"/>
            <a:ext cx="3052763" cy="45894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 descr="03"/>
          <p:cNvSpPr>
            <a:spLocks noChangeAspect="1" noChangeArrowheads="1"/>
          </p:cNvSpPr>
          <p:nvPr/>
        </p:nvSpPr>
        <p:spPr bwMode="gray">
          <a:xfrm>
            <a:off x="3048000" y="381000"/>
            <a:ext cx="3052763" cy="45942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Rectangle 20" descr="04"/>
          <p:cNvSpPr>
            <a:spLocks noChangeAspect="1" noChangeArrowheads="1"/>
          </p:cNvSpPr>
          <p:nvPr/>
        </p:nvSpPr>
        <p:spPr bwMode="gray">
          <a:xfrm>
            <a:off x="6091238" y="381000"/>
            <a:ext cx="3052762" cy="45894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7924800" y="6262688"/>
            <a:ext cx="103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L/O/G/O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236C2-DA13-4C20-BD6F-5CFC24D67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0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152400"/>
            <a:ext cx="1979612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789613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435E4-3471-42FB-8D80-374A6690BD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9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3925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9436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725" y="6461125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fld id="{C49B089A-5A18-4AAE-B868-D27FA2E91A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0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3925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9436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725" y="6461125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fld id="{FE6680CD-B6BD-4AA5-B00E-C0F73522D9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37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3925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9436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725" y="6461125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fld id="{9DBDCA49-D3B0-4A8A-9D70-67FC7620C0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8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56AAB-38E9-4D67-B539-1866E1193C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0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68007-E71A-40BF-9004-C7DD983D41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3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3884613" cy="5105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1413" y="1219200"/>
            <a:ext cx="3884612" cy="5105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A8DFE-1ED9-400C-884D-FEF3373C96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5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027A2-D9F2-4AB8-AE74-571CEFA662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2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97B7B-C44D-483A-A0DF-2EDE89BAB4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3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83AB-3C15-4FE1-A567-BDC28FAF70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5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18803-3005-4DF6-B110-2DE4544B39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8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5A429-48B0-4AB5-ACAF-3C0D96840A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5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gray">
          <a:xfrm>
            <a:off x="0" y="0"/>
            <a:ext cx="741363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90600" y="152400"/>
            <a:ext cx="78454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1219200"/>
            <a:ext cx="792162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23925" y="64611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943600" y="64611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5725" y="6461125"/>
            <a:ext cx="609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1D4E328E-73A4-4B64-871C-A2316564747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3" name="Rectangle 9" descr="02"/>
          <p:cNvSpPr>
            <a:spLocks noChangeAspect="1" noChangeArrowheads="1"/>
          </p:cNvSpPr>
          <p:nvPr/>
        </p:nvSpPr>
        <p:spPr bwMode="gray">
          <a:xfrm>
            <a:off x="0" y="0"/>
            <a:ext cx="742950" cy="1066800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4" name="Rectangle 10" descr="03"/>
          <p:cNvSpPr>
            <a:spLocks noChangeAspect="1" noChangeArrowheads="1"/>
          </p:cNvSpPr>
          <p:nvPr/>
        </p:nvSpPr>
        <p:spPr bwMode="gray">
          <a:xfrm>
            <a:off x="0" y="1143000"/>
            <a:ext cx="742950" cy="1069975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5" name="Rectangle 11" descr="04"/>
          <p:cNvSpPr>
            <a:spLocks noChangeArrowheads="1"/>
          </p:cNvSpPr>
          <p:nvPr/>
        </p:nvSpPr>
        <p:spPr bwMode="gray">
          <a:xfrm>
            <a:off x="0" y="2209800"/>
            <a:ext cx="742950" cy="106997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0" y="1066800"/>
            <a:ext cx="9144000" cy="76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med-obr.info/education/docs/ushakova.pdf#page=3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 rot="10800000">
            <a:off x="0" y="5013172"/>
            <a:ext cx="9143998" cy="1844823"/>
          </a:xfrm>
          <a:prstGeom prst="rect">
            <a:avLst/>
          </a:prstGeom>
          <a:solidFill>
            <a:srgbClr val="406E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68503"/>
            <a:ext cx="6477000" cy="1012825"/>
          </a:xfrm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r>
              <a:rPr lang="ru-RU" sz="2400" dirty="0" smtClean="0"/>
              <a:t>Медицинской сестре принадлежит решающий голос в сохранении здоровья пациента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22-23 июня 2018 г. </a:t>
            </a:r>
            <a:r>
              <a:rPr lang="ru-RU" sz="2400" dirty="0"/>
              <a:t>А</a:t>
            </a:r>
            <a:r>
              <a:rPr lang="ru-RU" sz="2400" dirty="0" smtClean="0"/>
              <a:t>стана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16632"/>
            <a:ext cx="7845425" cy="838200"/>
          </a:xfrm>
        </p:spPr>
        <p:txBody>
          <a:bodyPr/>
          <a:lstStyle/>
          <a:p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Цель медицины —действие, а не ожидание.</a:t>
            </a:r>
            <a:b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Клод Бернар, французский физиолог XIX в</a:t>
            </a:r>
            <a:r>
              <a:rPr lang="ru-RU" sz="28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28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259632" y="2060848"/>
            <a:ext cx="7234237" cy="3498850"/>
          </a:xfrm>
          <a:noFill/>
          <a:ln/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Достижение высокого уровня здоровья, повышение качества жизни в значительной степени зависит от самого человека, однако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важная роль принадлежит его окружению и формированию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позитивного отношения к здоровью.</a:t>
            </a:r>
            <a:endParaRPr lang="ru-RU" sz="20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7921625" cy="5105400"/>
          </a:xfrm>
        </p:spPr>
        <p:txBody>
          <a:bodyPr/>
          <a:lstStyle/>
          <a:p>
            <a:r>
              <a:rPr lang="ru-RU" dirty="0"/>
              <a:t>Важно для воспитания ответственного отношения к собственному </a:t>
            </a:r>
            <a:r>
              <a:rPr lang="ru-RU" dirty="0" smtClean="0"/>
              <a:t>здоровью использовать всю мощь сестринского персонала. Это сила, способная удовлетворить растущие потребности в доступной медицинской помощи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99" y="4380265"/>
            <a:ext cx="2915816" cy="1944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3717032"/>
            <a:ext cx="235572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39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19200"/>
            <a:ext cx="8008441" cy="5105400"/>
          </a:xfrm>
        </p:spPr>
        <p:txBody>
          <a:bodyPr/>
          <a:lstStyle/>
          <a:p>
            <a:pPr algn="just"/>
            <a:r>
              <a:rPr lang="ru-RU" dirty="0" smtClean="0"/>
              <a:t>В настоящее время изменились требования  к уровню профессионального образования специалистов  в области школьной медицины, медицинской сестры общей практики, паллиативной помощи, по профилактике и реабилитации, которым необходимо иметь высшее образование с присвоением академической степени или квалификации бакалавра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67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Rectangle 1">
            <a:hlinkClick r:id="rId2" tooltip="Страница 39"/>
          </p:cNvPr>
          <p:cNvSpPr>
            <a:spLocks noChangeArrowheads="1"/>
          </p:cNvSpPr>
          <p:nvPr/>
        </p:nvSpPr>
        <p:spPr bwMode="auto">
          <a:xfrm>
            <a:off x="1524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19106538" y="808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Пациент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47483647" y="80899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147483647" y="808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ориентированный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147483647" y="12848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подход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08645713" y="229088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деликатное отношение к пациенту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осознание пациентом ответственности за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свое здоровье и привлечение его к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сотрудничеству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улучшение взаимодействия пациент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8645713" y="434676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652706563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Модель «мед. работник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2147483647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2147483647" y="808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пациент»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06982413" y="1453305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772891838" y="145331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здравоохранение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293008050" y="138007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2147483647" y="145331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века: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703292663" y="1929206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медицинские работники несут полную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ответственность за здоровье пациента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772891838" y="33188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здравоохранение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293008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2147483647" y="33188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века: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7282767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 позиции «жертвы обстоятельств»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 переводится в позицию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активного участника лечебного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2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процесса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1145876550" y="384917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 развития медицинских и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1418924963" y="765638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биогенетических технологий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1815107813" y="1146352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(массовое внедрение)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6"/>
          <p:cNvSpPr>
            <a:spLocks noChangeArrowheads="1"/>
          </p:cNvSpPr>
          <p:nvPr/>
        </p:nvSpPr>
        <p:spPr bwMode="auto">
          <a:xfrm>
            <a:off x="506982413" y="203627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708645713" y="2036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2010г.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8"/>
          <p:cNvSpPr>
            <a:spLocks noChangeArrowheads="1"/>
          </p:cNvSpPr>
          <p:nvPr/>
        </p:nvSpPr>
        <p:spPr bwMode="auto">
          <a:xfrm>
            <a:off x="1467107175" y="203627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1611663338" y="2036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онлайн мир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0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2"/>
          <p:cNvSpPr>
            <a:spLocks noChangeArrowheads="1"/>
          </p:cNvSpPr>
          <p:nvPr/>
        </p:nvSpPr>
        <p:spPr bwMode="auto">
          <a:xfrm>
            <a:off x="1301134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3"/>
          <p:cNvSpPr>
            <a:spLocks noChangeArrowheads="1"/>
          </p:cNvSpPr>
          <p:nvPr/>
        </p:nvSpPr>
        <p:spPr bwMode="auto">
          <a:xfrm>
            <a:off x="14992302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20г.г.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телемедицина,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6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персонализированные лек. средства,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7"/>
          <p:cNvSpPr>
            <a:spLocks noChangeArrowheads="1"/>
          </p:cNvSpPr>
          <p:nvPr/>
        </p:nvSpPr>
        <p:spPr bwMode="auto">
          <a:xfrm>
            <a:off x="7032926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искуственные органы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8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9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50"/>
          <p:cNvSpPr>
            <a:spLocks noChangeArrowheads="1"/>
          </p:cNvSpPr>
          <p:nvPr/>
        </p:nvSpPr>
        <p:spPr bwMode="auto">
          <a:xfrm>
            <a:off x="1301134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51"/>
          <p:cNvSpPr>
            <a:spLocks noChangeArrowheads="1"/>
          </p:cNvSpPr>
          <p:nvPr/>
        </p:nvSpPr>
        <p:spPr bwMode="auto">
          <a:xfrm>
            <a:off x="14992302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30г.г.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52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излечение от рака,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4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генетическая терапия, выращивание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5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органов, воздействие на эмбриогенез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6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7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2030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1301134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59"/>
          <p:cNvSpPr>
            <a:spLocks noChangeArrowheads="1"/>
          </p:cNvSpPr>
          <p:nvPr/>
        </p:nvSpPr>
        <p:spPr bwMode="auto">
          <a:xfrm>
            <a:off x="14992302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40г.г.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6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6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пролонгация жизни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62"/>
          <p:cNvSpPr>
            <a:spLocks noChangeArrowheads="1"/>
          </p:cNvSpPr>
          <p:nvPr/>
        </p:nvSpPr>
        <p:spPr bwMode="auto">
          <a:xfrm>
            <a:off x="2147483647" y="49790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Чучалин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63"/>
          <p:cNvSpPr>
            <a:spLocks noChangeArrowheads="1"/>
          </p:cNvSpPr>
          <p:nvPr/>
        </p:nvSpPr>
        <p:spPr bwMode="auto">
          <a:xfrm>
            <a:off x="2147483647" y="83103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147483647" y="116416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Григорьевич,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5"/>
          <p:cNvSpPr>
            <a:spLocks noChangeArrowheads="1"/>
          </p:cNvSpPr>
          <p:nvPr/>
        </p:nvSpPr>
        <p:spPr bwMode="auto">
          <a:xfrm>
            <a:off x="2147483647" y="149729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66"/>
          <p:cNvSpPr>
            <a:spLocks noChangeArrowheads="1"/>
          </p:cNvSpPr>
          <p:nvPr/>
        </p:nvSpPr>
        <p:spPr bwMode="auto">
          <a:xfrm>
            <a:off x="2147483647" y="18304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терапевт России,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6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«Осенние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встречи: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6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респираторная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70"/>
          <p:cNvSpPr>
            <a:spLocks noChangeArrowheads="1"/>
          </p:cNvSpPr>
          <p:nvPr/>
        </p:nvSpPr>
        <p:spPr bwMode="auto">
          <a:xfrm>
            <a:off x="2147483647" y="31629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паталогия»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7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октябрь, 24.10.15,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72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г.Екатеринбург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73"/>
          <p:cNvSpPr>
            <a:spLocks noChangeArrowheads="1"/>
          </p:cNvSpPr>
          <p:nvPr/>
        </p:nvSpPr>
        <p:spPr bwMode="auto">
          <a:xfrm>
            <a:off x="637260600" y="78705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74"/>
          <p:cNvSpPr>
            <a:spLocks noChangeArrowheads="1"/>
          </p:cNvSpPr>
          <p:nvPr/>
        </p:nvSpPr>
        <p:spPr bwMode="auto">
          <a:xfrm>
            <a:off x="83672363" y="78705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Медицина становится не только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75"/>
          <p:cNvSpPr>
            <a:spLocks noChangeArrowheads="1"/>
          </p:cNvSpPr>
          <p:nvPr/>
        </p:nvSpPr>
        <p:spPr bwMode="auto">
          <a:xfrm>
            <a:off x="708645713" y="116777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медициной лечения больных людей, но и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76"/>
          <p:cNvSpPr>
            <a:spLocks noChangeArrowheads="1"/>
          </p:cNvSpPr>
          <p:nvPr/>
        </p:nvSpPr>
        <p:spPr bwMode="auto">
          <a:xfrm>
            <a:off x="708645713" y="154849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прежде всего медициной сопровождения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77"/>
          <p:cNvSpPr>
            <a:spLocks noChangeArrowheads="1"/>
          </p:cNvSpPr>
          <p:nvPr/>
        </p:nvSpPr>
        <p:spPr bwMode="auto">
          <a:xfrm>
            <a:off x="708645713" y="1929206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здоровых. Если мы будем сопровождать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78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человека, подправляя его образ жизни,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9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коррегируя факторы риска, мы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80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позволим ему долго быть молодым...»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81"/>
          <p:cNvSpPr>
            <a:spLocks noChangeArrowheads="1"/>
          </p:cNvSpPr>
          <p:nvPr/>
        </p:nvSpPr>
        <p:spPr bwMode="auto">
          <a:xfrm>
            <a:off x="7032926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Скворцова Вероника Игоревна,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82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Всероссийский молодежный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83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образовательный форум «Территория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84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смыслов» г.Клязьма, 08.08.16.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5"/>
          <p:cNvSpPr>
            <a:spLocks noChangeArrowheads="1"/>
          </p:cNvSpPr>
          <p:nvPr/>
        </p:nvSpPr>
        <p:spPr bwMode="auto">
          <a:xfrm>
            <a:off x="1054860413" y="392880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Клиническая медицина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6"/>
          <p:cNvSpPr>
            <a:spLocks noChangeArrowheads="1"/>
          </p:cNvSpPr>
          <p:nvPr/>
        </p:nvSpPr>
        <p:spPr bwMode="auto">
          <a:xfrm>
            <a:off x="1918615988" y="96396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7"/>
          <p:cNvSpPr>
            <a:spLocks noChangeArrowheads="1"/>
          </p:cNvSpPr>
          <p:nvPr/>
        </p:nvSpPr>
        <p:spPr bwMode="auto">
          <a:xfrm>
            <a:off x="2147483647" y="96396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века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8"/>
          <p:cNvSpPr>
            <a:spLocks noChangeArrowheads="1"/>
          </p:cNvSpPr>
          <p:nvPr/>
        </p:nvSpPr>
        <p:spPr bwMode="auto">
          <a:xfrm>
            <a:off x="2147483647" y="96395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89"/>
          <p:cNvSpPr>
            <a:spLocks noChangeArrowheads="1"/>
          </p:cNvSpPr>
          <p:nvPr/>
        </p:nvSpPr>
        <p:spPr bwMode="auto">
          <a:xfrm>
            <a:off x="2147483647" y="96396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П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90"/>
          <p:cNvSpPr>
            <a:spLocks noChangeArrowheads="1"/>
          </p:cNvSpPr>
          <p:nvPr/>
        </p:nvSpPr>
        <p:spPr bwMode="auto">
          <a:xfrm>
            <a:off x="1265443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91"/>
          <p:cNvSpPr>
            <a:spLocks noChangeArrowheads="1"/>
          </p:cNvSpPr>
          <p:nvPr/>
        </p:nvSpPr>
        <p:spPr bwMode="auto">
          <a:xfrm>
            <a:off x="14671071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92"/>
          <p:cNvSpPr>
            <a:spLocks noChangeArrowheads="1"/>
          </p:cNvSpPr>
          <p:nvPr/>
        </p:nvSpPr>
        <p:spPr bwMode="auto">
          <a:xfrm>
            <a:off x="1265443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3"/>
          <p:cNvSpPr>
            <a:spLocks noChangeArrowheads="1"/>
          </p:cNvSpPr>
          <p:nvPr/>
        </p:nvSpPr>
        <p:spPr bwMode="auto">
          <a:xfrm>
            <a:off x="14671071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Профилактика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94"/>
          <p:cNvSpPr>
            <a:spLocks noChangeArrowheads="1"/>
          </p:cNvSpPr>
          <p:nvPr/>
        </p:nvSpPr>
        <p:spPr bwMode="auto">
          <a:xfrm>
            <a:off x="1265443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95"/>
          <p:cNvSpPr>
            <a:spLocks noChangeArrowheads="1"/>
          </p:cNvSpPr>
          <p:nvPr/>
        </p:nvSpPr>
        <p:spPr bwMode="auto">
          <a:xfrm>
            <a:off x="14671071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Персонализация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96"/>
          <p:cNvSpPr>
            <a:spLocks noChangeArrowheads="1"/>
          </p:cNvSpPr>
          <p:nvPr/>
        </p:nvSpPr>
        <p:spPr bwMode="auto">
          <a:xfrm>
            <a:off x="1265443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97"/>
          <p:cNvSpPr>
            <a:spLocks noChangeArrowheads="1"/>
          </p:cNvSpPr>
          <p:nvPr/>
        </p:nvSpPr>
        <p:spPr bwMode="auto">
          <a:xfrm>
            <a:off x="14671071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Партнерство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98"/>
          <p:cNvSpPr>
            <a:spLocks noChangeArrowheads="1"/>
          </p:cNvSpPr>
          <p:nvPr/>
        </p:nvSpPr>
        <p:spPr bwMode="auto">
          <a:xfrm>
            <a:off x="1367170875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9"/>
          <p:cNvSpPr>
            <a:spLocks noChangeArrowheads="1"/>
          </p:cNvSpPr>
          <p:nvPr/>
        </p:nvSpPr>
        <p:spPr bwMode="auto">
          <a:xfrm>
            <a:off x="2147483647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prognosis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100"/>
          <p:cNvSpPr>
            <a:spLocks noChangeArrowheads="1"/>
          </p:cNvSpPr>
          <p:nvPr/>
        </p:nvSpPr>
        <p:spPr bwMode="auto">
          <a:xfrm>
            <a:off x="2147483647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греч.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101"/>
          <p:cNvSpPr>
            <a:spLocks noChangeArrowheads="1"/>
          </p:cNvSpPr>
          <p:nvPr/>
        </p:nvSpPr>
        <p:spPr bwMode="auto">
          <a:xfrm>
            <a:off x="2147483647" y="808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предвидение)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102"/>
          <p:cNvSpPr>
            <a:spLocks noChangeArrowheads="1"/>
          </p:cNvSpPr>
          <p:nvPr/>
        </p:nvSpPr>
        <p:spPr bwMode="auto">
          <a:xfrm>
            <a:off x="506982413" y="1929206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Ожидаемые клинические эффекты: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103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104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Предупреждение смерти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105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106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Увеличение продолжительности жизни: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107"/>
          <p:cNvSpPr>
            <a:spLocks noChangeArrowheads="1"/>
          </p:cNvSpPr>
          <p:nvPr/>
        </p:nvSpPr>
        <p:spPr bwMode="auto">
          <a:xfrm>
            <a:off x="7032926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РФ на 129 месте в мире по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108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продолжительности жизни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109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110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Благоприятное течение болезни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111"/>
          <p:cNvSpPr>
            <a:spLocks noChangeArrowheads="1"/>
          </p:cNvSpPr>
          <p:nvPr/>
        </p:nvSpPr>
        <p:spPr bwMode="auto">
          <a:xfrm>
            <a:off x="708645713" y="45180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(компенсация повреждения при хр. заб.)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112"/>
          <p:cNvSpPr>
            <a:spLocks noChangeArrowheads="1"/>
          </p:cNvSpPr>
          <p:nvPr/>
        </p:nvSpPr>
        <p:spPr bwMode="auto">
          <a:xfrm>
            <a:off x="141851063" y="52200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Разновидности прогноза: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113"/>
          <p:cNvSpPr>
            <a:spLocks noChangeArrowheads="1"/>
          </p:cNvSpPr>
          <p:nvPr/>
        </p:nvSpPr>
        <p:spPr bwMode="auto">
          <a:xfrm>
            <a:off x="506982413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114"/>
          <p:cNvSpPr>
            <a:spLocks noChangeArrowheads="1"/>
          </p:cNvSpPr>
          <p:nvPr/>
        </p:nvSpPr>
        <p:spPr bwMode="auto">
          <a:xfrm>
            <a:off x="73856850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Благоприятный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115"/>
          <p:cNvSpPr>
            <a:spLocks noChangeArrowheads="1"/>
          </p:cNvSpPr>
          <p:nvPr/>
        </p:nvSpPr>
        <p:spPr bwMode="auto">
          <a:xfrm>
            <a:off x="2147483647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p.bona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116"/>
          <p:cNvSpPr>
            <a:spLocks noChangeArrowheads="1"/>
          </p:cNvSpPr>
          <p:nvPr/>
        </p:nvSpPr>
        <p:spPr bwMode="auto">
          <a:xfrm>
            <a:off x="2147483647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117"/>
          <p:cNvSpPr>
            <a:spLocks noChangeArrowheads="1"/>
          </p:cNvSpPr>
          <p:nvPr/>
        </p:nvSpPr>
        <p:spPr bwMode="auto">
          <a:xfrm>
            <a:off x="2147483647" y="94286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118"/>
          <p:cNvSpPr>
            <a:spLocks noChangeArrowheads="1"/>
          </p:cNvSpPr>
          <p:nvPr/>
        </p:nvSpPr>
        <p:spPr bwMode="auto">
          <a:xfrm>
            <a:off x="2147483647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полное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119"/>
          <p:cNvSpPr>
            <a:spLocks noChangeArrowheads="1"/>
          </p:cNvSpPr>
          <p:nvPr/>
        </p:nvSpPr>
        <p:spPr bwMode="auto">
          <a:xfrm>
            <a:off x="863907975" y="1209376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выздоровление или доброкач. течен. забол.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120"/>
          <p:cNvSpPr>
            <a:spLocks noChangeArrowheads="1"/>
          </p:cNvSpPr>
          <p:nvPr/>
        </p:nvSpPr>
        <p:spPr bwMode="auto">
          <a:xfrm>
            <a:off x="506982413" y="15425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Неблагоприятный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121"/>
          <p:cNvSpPr>
            <a:spLocks noChangeArrowheads="1"/>
          </p:cNvSpPr>
          <p:nvPr/>
        </p:nvSpPr>
        <p:spPr bwMode="auto">
          <a:xfrm>
            <a:off x="2147483647" y="15425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p.infausta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122"/>
          <p:cNvSpPr>
            <a:spLocks noChangeArrowheads="1"/>
          </p:cNvSpPr>
          <p:nvPr/>
        </p:nvSpPr>
        <p:spPr bwMode="auto">
          <a:xfrm>
            <a:off x="2147483647" y="15425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123"/>
          <p:cNvSpPr>
            <a:spLocks noChangeArrowheads="1"/>
          </p:cNvSpPr>
          <p:nvPr/>
        </p:nvSpPr>
        <p:spPr bwMode="auto">
          <a:xfrm>
            <a:off x="2147483647" y="154249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124"/>
          <p:cNvSpPr>
            <a:spLocks noChangeArrowheads="1"/>
          </p:cNvSpPr>
          <p:nvPr/>
        </p:nvSpPr>
        <p:spPr bwMode="auto">
          <a:xfrm>
            <a:off x="2147483647" y="15425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неполное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125"/>
          <p:cNvSpPr>
            <a:spLocks noChangeArrowheads="1"/>
          </p:cNvSpPr>
          <p:nvPr/>
        </p:nvSpPr>
        <p:spPr bwMode="auto">
          <a:xfrm>
            <a:off x="863907975" y="180900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выздор. или злокач. теч. забол.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126"/>
          <p:cNvSpPr>
            <a:spLocks noChangeArrowheads="1"/>
          </p:cNvSpPr>
          <p:nvPr/>
        </p:nvSpPr>
        <p:spPr bwMode="auto">
          <a:xfrm>
            <a:off x="506982413" y="214213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Сомнительный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127"/>
          <p:cNvSpPr>
            <a:spLocks noChangeArrowheads="1"/>
          </p:cNvSpPr>
          <p:nvPr/>
        </p:nvSpPr>
        <p:spPr bwMode="auto">
          <a:xfrm>
            <a:off x="2147483647" y="214213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p.dubia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128"/>
          <p:cNvSpPr>
            <a:spLocks noChangeArrowheads="1"/>
          </p:cNvSpPr>
          <p:nvPr/>
        </p:nvSpPr>
        <p:spPr bwMode="auto">
          <a:xfrm>
            <a:off x="2147483647" y="214213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129"/>
          <p:cNvSpPr>
            <a:spLocks noChangeArrowheads="1"/>
          </p:cNvSpPr>
          <p:nvPr/>
        </p:nvSpPr>
        <p:spPr bwMode="auto">
          <a:xfrm>
            <a:off x="2147483647" y="214212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Rectangle 130"/>
          <p:cNvSpPr>
            <a:spLocks noChangeArrowheads="1"/>
          </p:cNvSpPr>
          <p:nvPr/>
        </p:nvSpPr>
        <p:spPr bwMode="auto">
          <a:xfrm>
            <a:off x="2147483647" y="214213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исключено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6" name="Rectangle 131"/>
          <p:cNvSpPr>
            <a:spLocks noChangeArrowheads="1"/>
          </p:cNvSpPr>
          <p:nvPr/>
        </p:nvSpPr>
        <p:spPr bwMode="auto">
          <a:xfrm>
            <a:off x="8639079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неблагопр. теч.заб.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7" name="Rectangle 132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Смертельный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8" name="Rectangle 13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p.letalis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Rectangle 13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0" name="Rectangle 135"/>
          <p:cNvSpPr>
            <a:spLocks noChangeArrowheads="1"/>
          </p:cNvSpPr>
          <p:nvPr/>
        </p:nvSpPr>
        <p:spPr bwMode="auto">
          <a:xfrm>
            <a:off x="6783085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Большое значение для прогноза имеет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1" name="Rectangle 136"/>
          <p:cNvSpPr>
            <a:spLocks noChangeArrowheads="1"/>
          </p:cNvSpPr>
          <p:nvPr/>
        </p:nvSpPr>
        <p:spPr bwMode="auto">
          <a:xfrm>
            <a:off x="8639079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возможность компенсации повреждения!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2" name="Rectangle 137"/>
          <p:cNvSpPr>
            <a:spLocks noChangeArrowheads="1"/>
          </p:cNvSpPr>
          <p:nvPr/>
        </p:nvSpPr>
        <p:spPr bwMode="auto">
          <a:xfrm>
            <a:off x="703292663" y="33018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Достоверность прогноза заб. зависит от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" name="Rectangle 138"/>
          <p:cNvSpPr>
            <a:spLocks noChangeArrowheads="1"/>
          </p:cNvSpPr>
          <p:nvPr/>
        </p:nvSpPr>
        <p:spPr bwMode="auto">
          <a:xfrm>
            <a:off x="506982413" y="78705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4" name="Rectangle 139"/>
          <p:cNvSpPr>
            <a:spLocks noChangeArrowheads="1"/>
          </p:cNvSpPr>
          <p:nvPr/>
        </p:nvSpPr>
        <p:spPr bwMode="auto">
          <a:xfrm>
            <a:off x="772891838" y="78705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правильности диагноза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5" name="Rectangle 140"/>
          <p:cNvSpPr>
            <a:spLocks noChangeArrowheads="1"/>
          </p:cNvSpPr>
          <p:nvPr/>
        </p:nvSpPr>
        <p:spPr bwMode="auto">
          <a:xfrm>
            <a:off x="506982413" y="124391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6" name="Rectangle 141"/>
          <p:cNvSpPr>
            <a:spLocks noChangeArrowheads="1"/>
          </p:cNvSpPr>
          <p:nvPr/>
        </p:nvSpPr>
        <p:spPr bwMode="auto">
          <a:xfrm>
            <a:off x="772891838" y="124391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оценки возрастных особенностей пациента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7" name="Rectangle 142"/>
          <p:cNvSpPr>
            <a:spLocks noChangeArrowheads="1"/>
          </p:cNvSpPr>
          <p:nvPr/>
        </p:nvSpPr>
        <p:spPr bwMode="auto">
          <a:xfrm>
            <a:off x="506982413" y="170077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8" name="Rectangle 143"/>
          <p:cNvSpPr>
            <a:spLocks noChangeArrowheads="1"/>
          </p:cNvSpPr>
          <p:nvPr/>
        </p:nvSpPr>
        <p:spPr bwMode="auto">
          <a:xfrm>
            <a:off x="772891838" y="170077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его обмена (истощение, ожирение)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9" name="Rectangle 144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0" name="Rectangle 145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эмоциональной настроенности (спокоен,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1" name="Rectangle 146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раздражителен, безразличен и др.)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2" name="Rectangle 147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3" name="Rectangle 148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характера трудовой деятельности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4" name="Rectangle 149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5" name="Rectangle 150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сопутствующих заболеваний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6" name="Rectangle 151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Rectangle 152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вредных привычек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8" name="Rectangle 153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9" name="Rectangle 154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наследственности и др.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0" name="Rectangle 155"/>
          <p:cNvSpPr>
            <a:spLocks noChangeArrowheads="1"/>
          </p:cNvSpPr>
          <p:nvPr/>
        </p:nvSpPr>
        <p:spPr bwMode="auto">
          <a:xfrm>
            <a:off x="6372606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Пример: модель пациента с артериальной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1" name="Rectangle 156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гипертензией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2" name="Rectangle 157">
            <a:hlinkClick r:id="rId2" tooltip="Страница 39"/>
          </p:cNvPr>
          <p:cNvSpPr>
            <a:spLocks noChangeArrowheads="1"/>
          </p:cNvSpPr>
          <p:nvPr/>
        </p:nvSpPr>
        <p:spPr bwMode="auto">
          <a:xfrm>
            <a:off x="1524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" name="Rectangle 158"/>
          <p:cNvSpPr>
            <a:spLocks noChangeArrowheads="1"/>
          </p:cNvSpPr>
          <p:nvPr/>
        </p:nvSpPr>
        <p:spPr bwMode="auto">
          <a:xfrm>
            <a:off x="1119106538" y="808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4" name="Rectangle 159"/>
          <p:cNvSpPr>
            <a:spLocks noChangeArrowheads="1"/>
          </p:cNvSpPr>
          <p:nvPr/>
        </p:nvSpPr>
        <p:spPr bwMode="auto">
          <a:xfrm>
            <a:off x="2147483647" y="80899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5" name="Rectangle 160"/>
          <p:cNvSpPr>
            <a:spLocks noChangeArrowheads="1"/>
          </p:cNvSpPr>
          <p:nvPr/>
        </p:nvSpPr>
        <p:spPr bwMode="auto">
          <a:xfrm>
            <a:off x="2147483647" y="808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ориентированный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6" name="Rectangle 161"/>
          <p:cNvSpPr>
            <a:spLocks noChangeArrowheads="1"/>
          </p:cNvSpPr>
          <p:nvPr/>
        </p:nvSpPr>
        <p:spPr bwMode="auto">
          <a:xfrm>
            <a:off x="2147483647" y="12848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подход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7" name="Rectangle 162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8" name="Rectangle 163"/>
          <p:cNvSpPr>
            <a:spLocks noChangeArrowheads="1"/>
          </p:cNvSpPr>
          <p:nvPr/>
        </p:nvSpPr>
        <p:spPr bwMode="auto">
          <a:xfrm>
            <a:off x="708645713" y="229088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деликатное отношение к пациенту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9" name="Rectangle 164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0" name="Rectangle 165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осознание пациентом ответственности за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1" name="Rectangle 166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свое здоровье и привлечение его к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Rectangle 167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сотрудничеству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3" name="Rectangle 168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4" name="Rectangle 169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улучшение взаимодействия пациент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5" name="Rectangle 17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6" name="Rectangle 171"/>
          <p:cNvSpPr>
            <a:spLocks noChangeArrowheads="1"/>
          </p:cNvSpPr>
          <p:nvPr/>
        </p:nvSpPr>
        <p:spPr bwMode="auto">
          <a:xfrm>
            <a:off x="708645713" y="434676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7" name="Rectangle 172"/>
          <p:cNvSpPr>
            <a:spLocks noChangeArrowheads="1"/>
          </p:cNvSpPr>
          <p:nvPr/>
        </p:nvSpPr>
        <p:spPr bwMode="auto">
          <a:xfrm>
            <a:off x="1652706563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Модель «мед. работник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8" name="Rectangle 173"/>
          <p:cNvSpPr>
            <a:spLocks noChangeArrowheads="1"/>
          </p:cNvSpPr>
          <p:nvPr/>
        </p:nvSpPr>
        <p:spPr bwMode="auto">
          <a:xfrm>
            <a:off x="2147483647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9" name="Rectangle 174"/>
          <p:cNvSpPr>
            <a:spLocks noChangeArrowheads="1"/>
          </p:cNvSpPr>
          <p:nvPr/>
        </p:nvSpPr>
        <p:spPr bwMode="auto">
          <a:xfrm>
            <a:off x="2147483647" y="808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пациент»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175"/>
          <p:cNvSpPr>
            <a:spLocks noChangeArrowheads="1"/>
          </p:cNvSpPr>
          <p:nvPr/>
        </p:nvSpPr>
        <p:spPr bwMode="auto">
          <a:xfrm>
            <a:off x="506982413" y="1453305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1" name="Rectangle 176"/>
          <p:cNvSpPr>
            <a:spLocks noChangeArrowheads="1"/>
          </p:cNvSpPr>
          <p:nvPr/>
        </p:nvSpPr>
        <p:spPr bwMode="auto">
          <a:xfrm>
            <a:off x="772891838" y="145331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здравоохранение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2" name="Rectangle 177"/>
          <p:cNvSpPr>
            <a:spLocks noChangeArrowheads="1"/>
          </p:cNvSpPr>
          <p:nvPr/>
        </p:nvSpPr>
        <p:spPr bwMode="auto">
          <a:xfrm>
            <a:off x="293008050" y="138007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3" name="Rectangle 178"/>
          <p:cNvSpPr>
            <a:spLocks noChangeArrowheads="1"/>
          </p:cNvSpPr>
          <p:nvPr/>
        </p:nvSpPr>
        <p:spPr bwMode="auto">
          <a:xfrm>
            <a:off x="2147483647" y="145331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века: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" name="Rectangle 179"/>
          <p:cNvSpPr>
            <a:spLocks noChangeArrowheads="1"/>
          </p:cNvSpPr>
          <p:nvPr/>
        </p:nvSpPr>
        <p:spPr bwMode="auto">
          <a:xfrm>
            <a:off x="703292663" y="1929206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медицинские работники несут полную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5" name="Rectangle 180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ответственность за здоровье пациента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6" name="Rectangle 181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7" name="Rectangle 182"/>
          <p:cNvSpPr>
            <a:spLocks noChangeArrowheads="1"/>
          </p:cNvSpPr>
          <p:nvPr/>
        </p:nvSpPr>
        <p:spPr bwMode="auto">
          <a:xfrm>
            <a:off x="772891838" y="33188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здравоохранение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8" name="Rectangle 183"/>
          <p:cNvSpPr>
            <a:spLocks noChangeArrowheads="1"/>
          </p:cNvSpPr>
          <p:nvPr/>
        </p:nvSpPr>
        <p:spPr bwMode="auto">
          <a:xfrm>
            <a:off x="293008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9" name="Rectangle 184"/>
          <p:cNvSpPr>
            <a:spLocks noChangeArrowheads="1"/>
          </p:cNvSpPr>
          <p:nvPr/>
        </p:nvSpPr>
        <p:spPr bwMode="auto">
          <a:xfrm>
            <a:off x="2147483647" y="33188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века: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0" name="Rectangle 185"/>
          <p:cNvSpPr>
            <a:spLocks noChangeArrowheads="1"/>
          </p:cNvSpPr>
          <p:nvPr/>
        </p:nvSpPr>
        <p:spPr bwMode="auto">
          <a:xfrm>
            <a:off x="7282767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 позиции «жертвы обстоятельств»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1" name="Rectangle 186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 переводится в позицию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" name="Rectangle 187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активного участника лечебного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" name="Rectangle 188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процесса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Rectangle 189"/>
          <p:cNvSpPr>
            <a:spLocks noChangeArrowheads="1"/>
          </p:cNvSpPr>
          <p:nvPr/>
        </p:nvSpPr>
        <p:spPr bwMode="auto">
          <a:xfrm>
            <a:off x="1145876550" y="384917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 развития медицинских и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190"/>
          <p:cNvSpPr>
            <a:spLocks noChangeArrowheads="1"/>
          </p:cNvSpPr>
          <p:nvPr/>
        </p:nvSpPr>
        <p:spPr bwMode="auto">
          <a:xfrm>
            <a:off x="1418924963" y="765638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биогенетических технологий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6" name="Rectangle 191"/>
          <p:cNvSpPr>
            <a:spLocks noChangeArrowheads="1"/>
          </p:cNvSpPr>
          <p:nvPr/>
        </p:nvSpPr>
        <p:spPr bwMode="auto">
          <a:xfrm>
            <a:off x="1815107813" y="1146352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(массовое внедрение)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7" name="Rectangle 192"/>
          <p:cNvSpPr>
            <a:spLocks noChangeArrowheads="1"/>
          </p:cNvSpPr>
          <p:nvPr/>
        </p:nvSpPr>
        <p:spPr bwMode="auto">
          <a:xfrm>
            <a:off x="506982413" y="203627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8" name="Rectangle 193"/>
          <p:cNvSpPr>
            <a:spLocks noChangeArrowheads="1"/>
          </p:cNvSpPr>
          <p:nvPr/>
        </p:nvSpPr>
        <p:spPr bwMode="auto">
          <a:xfrm>
            <a:off x="708645713" y="2036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2010г.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9" name="Rectangle 194"/>
          <p:cNvSpPr>
            <a:spLocks noChangeArrowheads="1"/>
          </p:cNvSpPr>
          <p:nvPr/>
        </p:nvSpPr>
        <p:spPr bwMode="auto">
          <a:xfrm>
            <a:off x="1467107175" y="203627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0" name="Rectangle 195"/>
          <p:cNvSpPr>
            <a:spLocks noChangeArrowheads="1"/>
          </p:cNvSpPr>
          <p:nvPr/>
        </p:nvSpPr>
        <p:spPr bwMode="auto">
          <a:xfrm>
            <a:off x="1611663338" y="2036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онлайн мир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1" name="Rectangle 196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2" name="Rectangle 197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3" name="Rectangle 198"/>
          <p:cNvSpPr>
            <a:spLocks noChangeArrowheads="1"/>
          </p:cNvSpPr>
          <p:nvPr/>
        </p:nvSpPr>
        <p:spPr bwMode="auto">
          <a:xfrm>
            <a:off x="1301134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4" name="Rectangle 199"/>
          <p:cNvSpPr>
            <a:spLocks noChangeArrowheads="1"/>
          </p:cNvSpPr>
          <p:nvPr/>
        </p:nvSpPr>
        <p:spPr bwMode="auto">
          <a:xfrm>
            <a:off x="14992302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20г.г.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" name="Rectangle 20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" name="Rectangle 20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телемедицина,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7" name="Rectangle 202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персонализированные лек. средства,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8" name="Rectangle 203"/>
          <p:cNvSpPr>
            <a:spLocks noChangeArrowheads="1"/>
          </p:cNvSpPr>
          <p:nvPr/>
        </p:nvSpPr>
        <p:spPr bwMode="auto">
          <a:xfrm>
            <a:off x="7032926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искуственные органы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9" name="Rectangle 204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0" name="Rectangle 205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1" name="Rectangle 206"/>
          <p:cNvSpPr>
            <a:spLocks noChangeArrowheads="1"/>
          </p:cNvSpPr>
          <p:nvPr/>
        </p:nvSpPr>
        <p:spPr bwMode="auto">
          <a:xfrm>
            <a:off x="1301134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2" name="Rectangle 207"/>
          <p:cNvSpPr>
            <a:spLocks noChangeArrowheads="1"/>
          </p:cNvSpPr>
          <p:nvPr/>
        </p:nvSpPr>
        <p:spPr bwMode="auto">
          <a:xfrm>
            <a:off x="14992302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30г.г.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3" name="Rectangle 20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4" name="Rectangle 20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излечение от рака,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" name="Rectangle 210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генетическая терапия, выращивание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" name="Rectangle 211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органов, воздействие на эмбриогенез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" name="Rectangle 212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8" name="Rectangle 213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2030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9" name="Rectangle 214"/>
          <p:cNvSpPr>
            <a:spLocks noChangeArrowheads="1"/>
          </p:cNvSpPr>
          <p:nvPr/>
        </p:nvSpPr>
        <p:spPr bwMode="auto">
          <a:xfrm>
            <a:off x="1301134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0" name="Rectangle 215"/>
          <p:cNvSpPr>
            <a:spLocks noChangeArrowheads="1"/>
          </p:cNvSpPr>
          <p:nvPr/>
        </p:nvSpPr>
        <p:spPr bwMode="auto">
          <a:xfrm>
            <a:off x="14992302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40г.г.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1" name="Rectangle 21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2" name="Rectangle 21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пролонгация жизни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3" name="Rectangle 218"/>
          <p:cNvSpPr>
            <a:spLocks noChangeArrowheads="1"/>
          </p:cNvSpPr>
          <p:nvPr/>
        </p:nvSpPr>
        <p:spPr bwMode="auto">
          <a:xfrm>
            <a:off x="2147483647" y="49790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Чучалин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4" name="Rectangle 219"/>
          <p:cNvSpPr>
            <a:spLocks noChangeArrowheads="1"/>
          </p:cNvSpPr>
          <p:nvPr/>
        </p:nvSpPr>
        <p:spPr bwMode="auto">
          <a:xfrm>
            <a:off x="2147483647" y="83103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5" name="Rectangle 220"/>
          <p:cNvSpPr>
            <a:spLocks noChangeArrowheads="1"/>
          </p:cNvSpPr>
          <p:nvPr/>
        </p:nvSpPr>
        <p:spPr bwMode="auto">
          <a:xfrm>
            <a:off x="2147483647" y="116416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Григорьевич,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6" name="Rectangle 221"/>
          <p:cNvSpPr>
            <a:spLocks noChangeArrowheads="1"/>
          </p:cNvSpPr>
          <p:nvPr/>
        </p:nvSpPr>
        <p:spPr bwMode="auto">
          <a:xfrm>
            <a:off x="2147483647" y="149729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7" name="Rectangle 222"/>
          <p:cNvSpPr>
            <a:spLocks noChangeArrowheads="1"/>
          </p:cNvSpPr>
          <p:nvPr/>
        </p:nvSpPr>
        <p:spPr bwMode="auto">
          <a:xfrm>
            <a:off x="2147483647" y="18304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терапевт России,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8" name="Rectangle 22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«Осенние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9" name="Rectangle 22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встречи: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0" name="Rectangle 22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респираторная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1" name="Rectangle 226"/>
          <p:cNvSpPr>
            <a:spLocks noChangeArrowheads="1"/>
          </p:cNvSpPr>
          <p:nvPr/>
        </p:nvSpPr>
        <p:spPr bwMode="auto">
          <a:xfrm>
            <a:off x="2147483647" y="31629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паталогия»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2" name="Rectangle 22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октябрь, 24.10.15,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3" name="Rectangle 22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г.Екатеринбург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4" name="Rectangle 229"/>
          <p:cNvSpPr>
            <a:spLocks noChangeArrowheads="1"/>
          </p:cNvSpPr>
          <p:nvPr/>
        </p:nvSpPr>
        <p:spPr bwMode="auto">
          <a:xfrm>
            <a:off x="637260600" y="78705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5" name="Rectangle 230"/>
          <p:cNvSpPr>
            <a:spLocks noChangeArrowheads="1"/>
          </p:cNvSpPr>
          <p:nvPr/>
        </p:nvSpPr>
        <p:spPr bwMode="auto">
          <a:xfrm>
            <a:off x="83672363" y="78705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Медицина становится не только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6" name="Rectangle 231"/>
          <p:cNvSpPr>
            <a:spLocks noChangeArrowheads="1"/>
          </p:cNvSpPr>
          <p:nvPr/>
        </p:nvSpPr>
        <p:spPr bwMode="auto">
          <a:xfrm>
            <a:off x="708645713" y="116777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медициной лечения больных людей, но и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7" name="Rectangle 232"/>
          <p:cNvSpPr>
            <a:spLocks noChangeArrowheads="1"/>
          </p:cNvSpPr>
          <p:nvPr/>
        </p:nvSpPr>
        <p:spPr bwMode="auto">
          <a:xfrm>
            <a:off x="708645713" y="154849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прежде всего медициной сопровождения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8" name="Rectangle 233"/>
          <p:cNvSpPr>
            <a:spLocks noChangeArrowheads="1"/>
          </p:cNvSpPr>
          <p:nvPr/>
        </p:nvSpPr>
        <p:spPr bwMode="auto">
          <a:xfrm>
            <a:off x="708645713" y="1929206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здоровых. Если мы будем сопровождать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9" name="Rectangle 234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человека, подправляя его образ жизни,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0" name="Rectangle 235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коррегируя факторы риска, мы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1" name="Rectangle 236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позволим ему долго быть молодым...»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2" name="Rectangle 237"/>
          <p:cNvSpPr>
            <a:spLocks noChangeArrowheads="1"/>
          </p:cNvSpPr>
          <p:nvPr/>
        </p:nvSpPr>
        <p:spPr bwMode="auto">
          <a:xfrm>
            <a:off x="7032926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Скворцова Вероника Игоревна,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3" name="Rectangle 238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Всероссийский молодежный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4" name="Rectangle 239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образовательный форум «Территория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5" name="Rectangle 240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смыслов» г.Клязьма, 08.08.16.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6" name="Rectangle 241"/>
          <p:cNvSpPr>
            <a:spLocks noChangeArrowheads="1"/>
          </p:cNvSpPr>
          <p:nvPr/>
        </p:nvSpPr>
        <p:spPr bwMode="auto">
          <a:xfrm>
            <a:off x="1054860413" y="392880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Клиническая медицина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7" name="Rectangle 242"/>
          <p:cNvSpPr>
            <a:spLocks noChangeArrowheads="1"/>
          </p:cNvSpPr>
          <p:nvPr/>
        </p:nvSpPr>
        <p:spPr bwMode="auto">
          <a:xfrm>
            <a:off x="1918615988" y="96396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8" name="Rectangle 243"/>
          <p:cNvSpPr>
            <a:spLocks noChangeArrowheads="1"/>
          </p:cNvSpPr>
          <p:nvPr/>
        </p:nvSpPr>
        <p:spPr bwMode="auto">
          <a:xfrm>
            <a:off x="2147483647" y="96396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века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9" name="Rectangle 244"/>
          <p:cNvSpPr>
            <a:spLocks noChangeArrowheads="1"/>
          </p:cNvSpPr>
          <p:nvPr/>
        </p:nvSpPr>
        <p:spPr bwMode="auto">
          <a:xfrm>
            <a:off x="2147483647" y="96395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0" name="Rectangle 245"/>
          <p:cNvSpPr>
            <a:spLocks noChangeArrowheads="1"/>
          </p:cNvSpPr>
          <p:nvPr/>
        </p:nvSpPr>
        <p:spPr bwMode="auto">
          <a:xfrm>
            <a:off x="2147483647" y="96396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П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1" name="Rectangle 246"/>
          <p:cNvSpPr>
            <a:spLocks noChangeArrowheads="1"/>
          </p:cNvSpPr>
          <p:nvPr/>
        </p:nvSpPr>
        <p:spPr bwMode="auto">
          <a:xfrm>
            <a:off x="1265443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2" name="Rectangle 247"/>
          <p:cNvSpPr>
            <a:spLocks noChangeArrowheads="1"/>
          </p:cNvSpPr>
          <p:nvPr/>
        </p:nvSpPr>
        <p:spPr bwMode="auto">
          <a:xfrm>
            <a:off x="14671071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3" name="Rectangle 248"/>
          <p:cNvSpPr>
            <a:spLocks noChangeArrowheads="1"/>
          </p:cNvSpPr>
          <p:nvPr/>
        </p:nvSpPr>
        <p:spPr bwMode="auto">
          <a:xfrm>
            <a:off x="1265443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4" name="Rectangle 249"/>
          <p:cNvSpPr>
            <a:spLocks noChangeArrowheads="1"/>
          </p:cNvSpPr>
          <p:nvPr/>
        </p:nvSpPr>
        <p:spPr bwMode="auto">
          <a:xfrm>
            <a:off x="14671071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Профилактика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5" name="Rectangle 250"/>
          <p:cNvSpPr>
            <a:spLocks noChangeArrowheads="1"/>
          </p:cNvSpPr>
          <p:nvPr/>
        </p:nvSpPr>
        <p:spPr bwMode="auto">
          <a:xfrm>
            <a:off x="1265443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6" name="Rectangle 251"/>
          <p:cNvSpPr>
            <a:spLocks noChangeArrowheads="1"/>
          </p:cNvSpPr>
          <p:nvPr/>
        </p:nvSpPr>
        <p:spPr bwMode="auto">
          <a:xfrm>
            <a:off x="14671071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Персонализация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7" name="Rectangle 252"/>
          <p:cNvSpPr>
            <a:spLocks noChangeArrowheads="1"/>
          </p:cNvSpPr>
          <p:nvPr/>
        </p:nvSpPr>
        <p:spPr bwMode="auto">
          <a:xfrm>
            <a:off x="1265443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8" name="Rectangle 253"/>
          <p:cNvSpPr>
            <a:spLocks noChangeArrowheads="1"/>
          </p:cNvSpPr>
          <p:nvPr/>
        </p:nvSpPr>
        <p:spPr bwMode="auto">
          <a:xfrm>
            <a:off x="14671071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Партнерство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9" name="Rectangle 254"/>
          <p:cNvSpPr>
            <a:spLocks noChangeArrowheads="1"/>
          </p:cNvSpPr>
          <p:nvPr/>
        </p:nvSpPr>
        <p:spPr bwMode="auto">
          <a:xfrm>
            <a:off x="1367170875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0" name="Rectangle 255"/>
          <p:cNvSpPr>
            <a:spLocks noChangeArrowheads="1"/>
          </p:cNvSpPr>
          <p:nvPr/>
        </p:nvSpPr>
        <p:spPr bwMode="auto">
          <a:xfrm>
            <a:off x="2147483647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prognosis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1" name="Rectangle 256"/>
          <p:cNvSpPr>
            <a:spLocks noChangeArrowheads="1"/>
          </p:cNvSpPr>
          <p:nvPr/>
        </p:nvSpPr>
        <p:spPr bwMode="auto">
          <a:xfrm>
            <a:off x="2147483647" y="33308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греч.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2" name="Rectangle 257"/>
          <p:cNvSpPr>
            <a:spLocks noChangeArrowheads="1"/>
          </p:cNvSpPr>
          <p:nvPr/>
        </p:nvSpPr>
        <p:spPr bwMode="auto">
          <a:xfrm>
            <a:off x="2147483647" y="808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предвидение)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3" name="Rectangle 258"/>
          <p:cNvSpPr>
            <a:spLocks noChangeArrowheads="1"/>
          </p:cNvSpPr>
          <p:nvPr/>
        </p:nvSpPr>
        <p:spPr bwMode="auto">
          <a:xfrm>
            <a:off x="506982413" y="1929206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Ожидаемые клинические эффекты: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4" name="Rectangle 259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5" name="Rectangle 260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Предупреждение смерти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6" name="Rectangle 261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7" name="Rectangle 262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Увеличение продолжительности жизни: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8" name="Rectangle 263"/>
          <p:cNvSpPr>
            <a:spLocks noChangeArrowheads="1"/>
          </p:cNvSpPr>
          <p:nvPr/>
        </p:nvSpPr>
        <p:spPr bwMode="auto">
          <a:xfrm>
            <a:off x="7032926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РФ на 129 месте в мире по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9" name="Rectangle 264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продолжительности жизни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0" name="Rectangle 265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1" name="Rectangle 266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Благоприятное течение болезни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2" name="Rectangle 267"/>
          <p:cNvSpPr>
            <a:spLocks noChangeArrowheads="1"/>
          </p:cNvSpPr>
          <p:nvPr/>
        </p:nvSpPr>
        <p:spPr bwMode="auto">
          <a:xfrm>
            <a:off x="708645713" y="45180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(компенсация повреждения при хр. заб.)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3" name="Rectangle 268"/>
          <p:cNvSpPr>
            <a:spLocks noChangeArrowheads="1"/>
          </p:cNvSpPr>
          <p:nvPr/>
        </p:nvSpPr>
        <p:spPr bwMode="auto">
          <a:xfrm>
            <a:off x="141851063" y="52200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Разновидности прогноза: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4" name="Rectangle 269"/>
          <p:cNvSpPr>
            <a:spLocks noChangeArrowheads="1"/>
          </p:cNvSpPr>
          <p:nvPr/>
        </p:nvSpPr>
        <p:spPr bwMode="auto">
          <a:xfrm>
            <a:off x="506982413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5" name="Rectangle 270"/>
          <p:cNvSpPr>
            <a:spLocks noChangeArrowheads="1"/>
          </p:cNvSpPr>
          <p:nvPr/>
        </p:nvSpPr>
        <p:spPr bwMode="auto">
          <a:xfrm>
            <a:off x="73856850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Благоприятный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6" name="Rectangle 271"/>
          <p:cNvSpPr>
            <a:spLocks noChangeArrowheads="1"/>
          </p:cNvSpPr>
          <p:nvPr/>
        </p:nvSpPr>
        <p:spPr bwMode="auto">
          <a:xfrm>
            <a:off x="2147483647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p.bona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7" name="Rectangle 272"/>
          <p:cNvSpPr>
            <a:spLocks noChangeArrowheads="1"/>
          </p:cNvSpPr>
          <p:nvPr/>
        </p:nvSpPr>
        <p:spPr bwMode="auto">
          <a:xfrm>
            <a:off x="2147483647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8" name="Rectangle 273"/>
          <p:cNvSpPr>
            <a:spLocks noChangeArrowheads="1"/>
          </p:cNvSpPr>
          <p:nvPr/>
        </p:nvSpPr>
        <p:spPr bwMode="auto">
          <a:xfrm>
            <a:off x="2147483647" y="94286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9" name="Rectangle 274"/>
          <p:cNvSpPr>
            <a:spLocks noChangeArrowheads="1"/>
          </p:cNvSpPr>
          <p:nvPr/>
        </p:nvSpPr>
        <p:spPr bwMode="auto">
          <a:xfrm>
            <a:off x="2147483647" y="94287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полное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0" name="Rectangle 275"/>
          <p:cNvSpPr>
            <a:spLocks noChangeArrowheads="1"/>
          </p:cNvSpPr>
          <p:nvPr/>
        </p:nvSpPr>
        <p:spPr bwMode="auto">
          <a:xfrm>
            <a:off x="863907975" y="1209376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выздоровление или доброкач. течен. забол.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1" name="Rectangle 276"/>
          <p:cNvSpPr>
            <a:spLocks noChangeArrowheads="1"/>
          </p:cNvSpPr>
          <p:nvPr/>
        </p:nvSpPr>
        <p:spPr bwMode="auto">
          <a:xfrm>
            <a:off x="506982413" y="15425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Неблагоприятный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2" name="Rectangle 277"/>
          <p:cNvSpPr>
            <a:spLocks noChangeArrowheads="1"/>
          </p:cNvSpPr>
          <p:nvPr/>
        </p:nvSpPr>
        <p:spPr bwMode="auto">
          <a:xfrm>
            <a:off x="2147483647" y="15425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p.infausta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3" name="Rectangle 278"/>
          <p:cNvSpPr>
            <a:spLocks noChangeArrowheads="1"/>
          </p:cNvSpPr>
          <p:nvPr/>
        </p:nvSpPr>
        <p:spPr bwMode="auto">
          <a:xfrm>
            <a:off x="2147483647" y="15425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4" name="Rectangle 279"/>
          <p:cNvSpPr>
            <a:spLocks noChangeArrowheads="1"/>
          </p:cNvSpPr>
          <p:nvPr/>
        </p:nvSpPr>
        <p:spPr bwMode="auto">
          <a:xfrm>
            <a:off x="2147483647" y="154249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5" name="Rectangle 280"/>
          <p:cNvSpPr>
            <a:spLocks noChangeArrowheads="1"/>
          </p:cNvSpPr>
          <p:nvPr/>
        </p:nvSpPr>
        <p:spPr bwMode="auto">
          <a:xfrm>
            <a:off x="2147483647" y="15425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неполное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6" name="Rectangle 281"/>
          <p:cNvSpPr>
            <a:spLocks noChangeArrowheads="1"/>
          </p:cNvSpPr>
          <p:nvPr/>
        </p:nvSpPr>
        <p:spPr bwMode="auto">
          <a:xfrm>
            <a:off x="863907975" y="180900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выздор. или злокач. теч. забол.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7" name="Rectangle 282"/>
          <p:cNvSpPr>
            <a:spLocks noChangeArrowheads="1"/>
          </p:cNvSpPr>
          <p:nvPr/>
        </p:nvSpPr>
        <p:spPr bwMode="auto">
          <a:xfrm>
            <a:off x="506982413" y="214213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Сомнительный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8" name="Rectangle 283"/>
          <p:cNvSpPr>
            <a:spLocks noChangeArrowheads="1"/>
          </p:cNvSpPr>
          <p:nvPr/>
        </p:nvSpPr>
        <p:spPr bwMode="auto">
          <a:xfrm>
            <a:off x="2147483647" y="214213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p.dubia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9" name="Rectangle 284"/>
          <p:cNvSpPr>
            <a:spLocks noChangeArrowheads="1"/>
          </p:cNvSpPr>
          <p:nvPr/>
        </p:nvSpPr>
        <p:spPr bwMode="auto">
          <a:xfrm>
            <a:off x="2147483647" y="214213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0" name="Rectangle 285"/>
          <p:cNvSpPr>
            <a:spLocks noChangeArrowheads="1"/>
          </p:cNvSpPr>
          <p:nvPr/>
        </p:nvSpPr>
        <p:spPr bwMode="auto">
          <a:xfrm>
            <a:off x="2147483647" y="214212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1" name="Rectangle 286"/>
          <p:cNvSpPr>
            <a:spLocks noChangeArrowheads="1"/>
          </p:cNvSpPr>
          <p:nvPr/>
        </p:nvSpPr>
        <p:spPr bwMode="auto">
          <a:xfrm>
            <a:off x="2147483647" y="214213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исключено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2" name="Rectangle 287"/>
          <p:cNvSpPr>
            <a:spLocks noChangeArrowheads="1"/>
          </p:cNvSpPr>
          <p:nvPr/>
        </p:nvSpPr>
        <p:spPr bwMode="auto">
          <a:xfrm>
            <a:off x="8639079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неблагопр. теч.заб.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3" name="Rectangle 288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Смертельный (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4" name="Rectangle 28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p.letalis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5" name="Rectangle 29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6" name="Rectangle 291"/>
          <p:cNvSpPr>
            <a:spLocks noChangeArrowheads="1"/>
          </p:cNvSpPr>
          <p:nvPr/>
        </p:nvSpPr>
        <p:spPr bwMode="auto">
          <a:xfrm>
            <a:off x="6783085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Большое значение для прогноза имеет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7" name="Rectangle 292"/>
          <p:cNvSpPr>
            <a:spLocks noChangeArrowheads="1"/>
          </p:cNvSpPr>
          <p:nvPr/>
        </p:nvSpPr>
        <p:spPr bwMode="auto">
          <a:xfrm>
            <a:off x="8639079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возможность компенсации повреждения!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8" name="Rectangle 293"/>
          <p:cNvSpPr>
            <a:spLocks noChangeArrowheads="1"/>
          </p:cNvSpPr>
          <p:nvPr/>
        </p:nvSpPr>
        <p:spPr bwMode="auto">
          <a:xfrm>
            <a:off x="703292663" y="33018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Достоверность прогноза заб. зависит от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9" name="Rectangle 294"/>
          <p:cNvSpPr>
            <a:spLocks noChangeArrowheads="1"/>
          </p:cNvSpPr>
          <p:nvPr/>
        </p:nvSpPr>
        <p:spPr bwMode="auto">
          <a:xfrm>
            <a:off x="506982413" y="78705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0" name="Rectangle 295"/>
          <p:cNvSpPr>
            <a:spLocks noChangeArrowheads="1"/>
          </p:cNvSpPr>
          <p:nvPr/>
        </p:nvSpPr>
        <p:spPr bwMode="auto">
          <a:xfrm>
            <a:off x="772891838" y="78705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правильности диагноза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1" name="Rectangle 296"/>
          <p:cNvSpPr>
            <a:spLocks noChangeArrowheads="1"/>
          </p:cNvSpPr>
          <p:nvPr/>
        </p:nvSpPr>
        <p:spPr bwMode="auto">
          <a:xfrm>
            <a:off x="506982413" y="124391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2" name="Rectangle 297"/>
          <p:cNvSpPr>
            <a:spLocks noChangeArrowheads="1"/>
          </p:cNvSpPr>
          <p:nvPr/>
        </p:nvSpPr>
        <p:spPr bwMode="auto">
          <a:xfrm>
            <a:off x="772891838" y="124391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оценки возрастных особенностей пациента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3" name="Rectangle 298"/>
          <p:cNvSpPr>
            <a:spLocks noChangeArrowheads="1"/>
          </p:cNvSpPr>
          <p:nvPr/>
        </p:nvSpPr>
        <p:spPr bwMode="auto">
          <a:xfrm>
            <a:off x="506982413" y="170077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4" name="Rectangle 299"/>
          <p:cNvSpPr>
            <a:spLocks noChangeArrowheads="1"/>
          </p:cNvSpPr>
          <p:nvPr/>
        </p:nvSpPr>
        <p:spPr bwMode="auto">
          <a:xfrm>
            <a:off x="772891838" y="170077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его обмена (истощение, ожирение)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5" name="Rectangle 300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6" name="Rectangle 301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эмоциональной настроенности (спокоен,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7" name="Rectangle 302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раздражителен, безразличен и др.)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8" name="Rectangle 303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9" name="Rectangle 304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характера трудовой деятельности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0" name="Rectangle 305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1" name="Rectangle 306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сопутствующих заболеваний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2" name="Rectangle 307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3" name="Rectangle 308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вредных привычек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4" name="Rectangle 309"/>
          <p:cNvSpPr>
            <a:spLocks noChangeArrowheads="1"/>
          </p:cNvSpPr>
          <p:nvPr/>
        </p:nvSpPr>
        <p:spPr bwMode="auto">
          <a:xfrm>
            <a:off x="506982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5" name="Rectangle 310"/>
          <p:cNvSpPr>
            <a:spLocks noChangeArrowheads="1"/>
          </p:cNvSpPr>
          <p:nvPr/>
        </p:nvSpPr>
        <p:spPr bwMode="auto">
          <a:xfrm>
            <a:off x="77289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наследственности и др.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6" name="Rectangle 311"/>
          <p:cNvSpPr>
            <a:spLocks noChangeArrowheads="1"/>
          </p:cNvSpPr>
          <p:nvPr/>
        </p:nvSpPr>
        <p:spPr bwMode="auto">
          <a:xfrm>
            <a:off x="6372606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Пример: модель пациента с артериальной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7" name="Rectangle 312"/>
          <p:cNvSpPr>
            <a:spLocks noChangeArrowheads="1"/>
          </p:cNvSpPr>
          <p:nvPr/>
        </p:nvSpPr>
        <p:spPr bwMode="auto">
          <a:xfrm>
            <a:off x="708645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гипертензией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8" name="Прямоугольник 317"/>
          <p:cNvSpPr/>
          <p:nvPr/>
        </p:nvSpPr>
        <p:spPr>
          <a:xfrm>
            <a:off x="899591" y="2102106"/>
            <a:ext cx="8136905" cy="4801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latin typeface="ArialMT"/>
              </a:rPr>
              <a:t>« </a:t>
            </a:r>
            <a:r>
              <a:rPr lang="ru-RU" sz="2800" b="1" i="1" dirty="0">
                <a:latin typeface="Arial-BoldItalicMT"/>
              </a:rPr>
              <a:t>Медицина становится не только</a:t>
            </a:r>
          </a:p>
          <a:p>
            <a:pPr algn="l"/>
            <a:r>
              <a:rPr lang="ru-RU" sz="2800" b="1" i="1" dirty="0">
                <a:latin typeface="Arial-BoldItalicMT"/>
              </a:rPr>
              <a:t>медициной лечения больных людей, но и</a:t>
            </a:r>
          </a:p>
          <a:p>
            <a:pPr algn="l"/>
            <a:r>
              <a:rPr lang="ru-RU" sz="2800" b="1" i="1" dirty="0">
                <a:latin typeface="Arial-BoldItalicMT"/>
              </a:rPr>
              <a:t>прежде всего медициной сопровождения</a:t>
            </a:r>
          </a:p>
          <a:p>
            <a:pPr algn="l"/>
            <a:r>
              <a:rPr lang="ru-RU" sz="2800" b="1" i="1" dirty="0">
                <a:latin typeface="Arial-BoldItalicMT"/>
              </a:rPr>
              <a:t>здоровых. Если мы будем сопровождать</a:t>
            </a:r>
          </a:p>
          <a:p>
            <a:pPr algn="l"/>
            <a:r>
              <a:rPr lang="ru-RU" sz="2800" b="1" i="1" dirty="0">
                <a:latin typeface="Arial-BoldItalicMT"/>
              </a:rPr>
              <a:t>человека, подправляя его образ жизни,</a:t>
            </a:r>
          </a:p>
          <a:p>
            <a:pPr algn="just"/>
            <a:r>
              <a:rPr lang="ru-RU" sz="2800" b="1" i="1" dirty="0" err="1">
                <a:latin typeface="Arial-BoldItalicMT"/>
              </a:rPr>
              <a:t>коррегируя</a:t>
            </a:r>
            <a:r>
              <a:rPr lang="ru-RU" sz="2800" b="1" i="1" dirty="0">
                <a:latin typeface="Arial-BoldItalicMT"/>
              </a:rPr>
              <a:t> факторы риска, мы</a:t>
            </a:r>
          </a:p>
          <a:p>
            <a:pPr algn="l"/>
            <a:r>
              <a:rPr lang="ru-RU" sz="2800" b="1" i="1" dirty="0">
                <a:latin typeface="Arial-BoldItalicMT"/>
              </a:rPr>
              <a:t>позволим ему долго быть молодым…»</a:t>
            </a:r>
          </a:p>
          <a:p>
            <a:pPr algn="l"/>
            <a:r>
              <a:rPr lang="ru-RU" sz="2800" b="1" dirty="0">
                <a:latin typeface="Arial-BoldMT"/>
              </a:rPr>
              <a:t>Скворцова Вероника Игоревна,</a:t>
            </a:r>
          </a:p>
          <a:p>
            <a:pPr algn="l"/>
            <a:r>
              <a:rPr lang="ru-RU" sz="2800" dirty="0">
                <a:latin typeface="ArialMT"/>
              </a:rPr>
              <a:t>Всероссийский молодежный</a:t>
            </a:r>
          </a:p>
          <a:p>
            <a:pPr algn="l"/>
            <a:r>
              <a:rPr lang="ru-RU" sz="2800" dirty="0">
                <a:latin typeface="ArialMT"/>
              </a:rPr>
              <a:t>образовательный форум «Территория</a:t>
            </a:r>
          </a:p>
          <a:p>
            <a:pPr algn="l"/>
            <a:r>
              <a:rPr lang="ru-RU" sz="2800" dirty="0">
                <a:latin typeface="ArialMT"/>
              </a:rPr>
              <a:t>смыслов» г</a:t>
            </a:r>
            <a:r>
              <a:rPr lang="ru-RU" sz="2800" dirty="0" smtClean="0">
                <a:latin typeface="ArialMT"/>
              </a:rPr>
              <a:t>. </a:t>
            </a:r>
            <a:r>
              <a:rPr lang="ru-RU" sz="2800" dirty="0" err="1" smtClean="0">
                <a:latin typeface="ArialMT"/>
              </a:rPr>
              <a:t>Клязьма</a:t>
            </a:r>
            <a:r>
              <a:rPr lang="ru-RU" sz="2800" dirty="0">
                <a:latin typeface="ArialMT"/>
              </a:rPr>
              <a:t>, 08.08.16.</a:t>
            </a:r>
            <a:endParaRPr lang="ru-RU" sz="2800" dirty="0"/>
          </a:p>
        </p:txBody>
      </p:sp>
      <p:pic>
        <p:nvPicPr>
          <p:cNvPr id="319" name="Рисунок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75" y="19886"/>
            <a:ext cx="3420180" cy="1929822"/>
          </a:xfrm>
          <a:prstGeom prst="rect">
            <a:avLst/>
          </a:prstGeom>
        </p:spPr>
      </p:pic>
      <p:pic>
        <p:nvPicPr>
          <p:cNvPr id="320" name="Рисунок 319"/>
          <p:cNvPicPr>
            <a:picLocks noChangeAspect="1"/>
          </p:cNvPicPr>
          <p:nvPr/>
        </p:nvPicPr>
        <p:blipFill rotWithShape="1">
          <a:blip r:embed="rId4"/>
          <a:srcRect l="29526" t="2401" r="12988" b="3801"/>
          <a:stretch/>
        </p:blipFill>
        <p:spPr>
          <a:xfrm>
            <a:off x="990600" y="19886"/>
            <a:ext cx="2213248" cy="20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3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663575"/>
            <a:ext cx="7845425" cy="838200"/>
          </a:xfrm>
        </p:spPr>
        <p:txBody>
          <a:bodyPr/>
          <a:lstStyle/>
          <a:p>
            <a:r>
              <a:rPr lang="ru-RU" dirty="0" smtClean="0"/>
              <a:t>Пациент ориентированный и семейно-ориентированный подход к оказанию медицинской помощи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565626"/>
            <a:ext cx="7921625" cy="4191744"/>
          </a:xfrm>
        </p:spPr>
        <p:txBody>
          <a:bodyPr/>
          <a:lstStyle/>
          <a:p>
            <a:r>
              <a:rPr lang="ru-RU" dirty="0"/>
              <a:t>деликатное отношение к </a:t>
            </a:r>
            <a:r>
              <a:rPr lang="ru-RU" dirty="0" smtClean="0"/>
              <a:t>пациенту</a:t>
            </a:r>
            <a:endParaRPr lang="ru-RU" dirty="0"/>
          </a:p>
          <a:p>
            <a:r>
              <a:rPr lang="ru-RU" dirty="0"/>
              <a:t>осознание пациентом ответственности за </a:t>
            </a:r>
            <a:r>
              <a:rPr lang="ru-RU" dirty="0" smtClean="0"/>
              <a:t>свое </a:t>
            </a:r>
            <a:r>
              <a:rPr lang="ru-RU" dirty="0"/>
              <a:t>здоровье и привлечение его к </a:t>
            </a:r>
            <a:r>
              <a:rPr lang="ru-RU" dirty="0" smtClean="0"/>
              <a:t>сотрудничеству </a:t>
            </a:r>
            <a:endParaRPr lang="ru-RU" dirty="0"/>
          </a:p>
          <a:p>
            <a:r>
              <a:rPr lang="ru-RU" dirty="0"/>
              <a:t>улучшение взаимодействия </a:t>
            </a:r>
            <a:r>
              <a:rPr lang="ru-RU" dirty="0" smtClean="0"/>
              <a:t>пациент-специалист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475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Сокращение сроков госпитализации</a:t>
            </a:r>
          </a:p>
          <a:p>
            <a:r>
              <a:rPr lang="ru-RU" sz="2000" dirty="0" smtClean="0"/>
              <a:t>Сокращение числа вызовов скорой медицинской помощи</a:t>
            </a:r>
          </a:p>
          <a:p>
            <a:r>
              <a:rPr lang="ru-RU" sz="2000" dirty="0" smtClean="0"/>
              <a:t>Сокращение числа лабораторных исследований и инвазивных процедур</a:t>
            </a:r>
          </a:p>
          <a:p>
            <a:r>
              <a:rPr lang="ru-RU" sz="2000" dirty="0" smtClean="0"/>
              <a:t>Ранние вмешательства и выявление обострений заболеваний</a:t>
            </a:r>
          </a:p>
          <a:p>
            <a:r>
              <a:rPr lang="ru-RU" sz="2000" dirty="0" smtClean="0"/>
              <a:t>Повышение качества выполнения лечения</a:t>
            </a:r>
          </a:p>
          <a:p>
            <a:r>
              <a:rPr lang="ru-RU" sz="2000" dirty="0" smtClean="0"/>
              <a:t>Повышение уровня ухода за собой, контроля пациентов собственного поведения</a:t>
            </a:r>
          </a:p>
          <a:p>
            <a:r>
              <a:rPr lang="ru-RU" sz="2000" dirty="0" smtClean="0"/>
              <a:t>Осознанное повышение уровня материального благополучия</a:t>
            </a:r>
          </a:p>
          <a:p>
            <a:r>
              <a:rPr lang="ru-RU" sz="2000" dirty="0" smtClean="0"/>
              <a:t>Формирование устойчивых привычек здорового образа жизни человека</a:t>
            </a:r>
          </a:p>
          <a:p>
            <a:r>
              <a:rPr lang="ru-RU" sz="2000" dirty="0" smtClean="0"/>
              <a:t>Повышение приверженности к лечению и правильное применение лекарственных средств</a:t>
            </a:r>
          </a:p>
          <a:p>
            <a:r>
              <a:rPr lang="ru-RU" sz="2000" dirty="0" smtClean="0"/>
              <a:t>Влияние на развитие семейных ценностей, культуры, отношения к </a:t>
            </a:r>
            <a:r>
              <a:rPr lang="ru-RU" sz="2000" dirty="0" err="1" smtClean="0"/>
              <a:t>родительству</a:t>
            </a:r>
            <a:r>
              <a:rPr lang="ru-RU" sz="2000" dirty="0" smtClean="0"/>
              <a:t> и воспитанию детей</a:t>
            </a: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757217"/>
              </p:ext>
            </p:extLst>
          </p:nvPr>
        </p:nvGraphicFramePr>
        <p:xfrm>
          <a:off x="92075" y="92075"/>
          <a:ext cx="684213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Объект упаковщика для оболочки" showAsIcon="1" r:id="rId3" imgW="684000" imgH="486000" progId="Package">
                  <p:embed/>
                </p:oleObj>
              </mc:Choice>
              <mc:Fallback>
                <p:oleObj name="Объект упаковщика для оболочки" showAsIcon="1" r:id="rId3" imgW="684000" imgH="486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84213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2947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7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Окружение пациентов</a:t>
            </a:r>
            <a:endParaRPr lang="en-US" sz="37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94756456"/>
              </p:ext>
            </p:extLst>
          </p:nvPr>
        </p:nvGraphicFramePr>
        <p:xfrm>
          <a:off x="1187624" y="1340768"/>
          <a:ext cx="7272808" cy="5244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400"/>
            <a:ext cx="8771962" cy="6578972"/>
          </a:xfrm>
        </p:spPr>
      </p:pic>
    </p:spTree>
    <p:extLst>
      <p:ext uri="{BB962C8B-B14F-4D97-AF65-F5344CB8AC3E}">
        <p14:creationId xmlns:p14="http://schemas.microsoft.com/office/powerpoint/2010/main" val="30960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823603"/>
            <a:ext cx="4176464" cy="369332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Показатели деятельности отрасли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36699"/>
                </a:solidFill>
                <a:latin typeface="Calibri" panose="020F0502020204030204" pitchFamily="34" charset="0"/>
              </a:rPr>
              <a:t>Пациент-ориентированная система здравоохранения: зачем?</a:t>
            </a:r>
            <a:endParaRPr lang="ru-RU" altLang="ru-RU" sz="2400" b="1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1540" y="2877175"/>
            <a:ext cx="381642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Позитивные демографические сдвиги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Положительная динамика специфических показателей отрасли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Высокое место в официальных рейтингах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Внедрение новых технологий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6699"/>
                </a:solidFill>
              </a:rPr>
              <a:t>и</a:t>
            </a:r>
            <a:r>
              <a:rPr lang="ru-RU" sz="1600" b="1" dirty="0" smtClean="0">
                <a:solidFill>
                  <a:srgbClr val="336699"/>
                </a:solidFill>
              </a:rPr>
              <a:t> т.д.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33767" y="2892672"/>
            <a:ext cx="41799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Нет бахил в регистратуре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Неудобная навигация по учреждению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Отсутствие информации о дежурном администраторе в холле регистратуры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Сложная схема получения направления на госпитализацию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6699"/>
                </a:solidFill>
              </a:rPr>
              <a:t> </a:t>
            </a:r>
            <a:r>
              <a:rPr lang="ru-RU" sz="1600" b="1" dirty="0" smtClean="0">
                <a:solidFill>
                  <a:srgbClr val="336699"/>
                </a:solidFill>
              </a:rPr>
              <a:t>и т.д.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6569" y="817660"/>
            <a:ext cx="4068452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Мнение пациентов о нас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3653" y="6225397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Нужна договоренность «о правилах игры» между системой здравоохранения и пациентами!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222166" y="5439585"/>
            <a:ext cx="2880320" cy="49325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abali.ru/wp-content/uploads/2014/04/green-business-gra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7303"/>
            <a:ext cx="2028586" cy="15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ruzoperevozki163.ru/upload/medialibrary/317/3177f7d8fe6a5db097f3fce73f4858f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23208"/>
            <a:ext cx="1735418" cy="15550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662326" y="908720"/>
            <a:ext cx="0" cy="4248472"/>
          </a:xfrm>
          <a:prstGeom prst="line">
            <a:avLst/>
          </a:prstGeom>
          <a:ln>
            <a:solidFill>
              <a:srgbClr val="33669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3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823603"/>
            <a:ext cx="8712968" cy="369332"/>
          </a:xfrm>
          <a:prstGeom prst="rect">
            <a:avLst/>
          </a:prstGeom>
          <a:solidFill>
            <a:srgbClr val="33669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Клинические аспекты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36699"/>
                </a:solidFill>
                <a:latin typeface="Calibri" panose="020F0502020204030204" pitchFamily="34" charset="0"/>
              </a:rPr>
              <a:t>Что такое пациент-ориентированная система здравоохранения?</a:t>
            </a:r>
            <a:endParaRPr lang="ru-RU" altLang="ru-RU" sz="2400" b="1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273330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6600"/>
                </a:solidFill>
              </a:rPr>
              <a:t>Традиционная модель здравоохранения</a:t>
            </a:r>
            <a:endParaRPr lang="ru-RU" b="1" i="1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1273330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6600"/>
                </a:solidFill>
              </a:rPr>
              <a:t>Ценностно-ориентированная модель здравоохранения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150239"/>
            <a:ext cx="3816424" cy="291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6699"/>
                </a:solidFill>
              </a:rPr>
              <a:t>Модель, сосредоточенная на интересах участников системы предоставления медицинской помощи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6699"/>
                </a:solidFill>
              </a:rPr>
              <a:t>Процессный подход в оценке качества медицинской помощи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6699"/>
                </a:solidFill>
              </a:rPr>
              <a:t>Оценка индикаторов, значимы МО, а не для пациентов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6699"/>
                </a:solidFill>
              </a:rPr>
              <a:t>Отсутствие преемственности (отдельно оценивается стационар, поликлиника, ВМП, реабилитация)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21571" y="2092337"/>
            <a:ext cx="38164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Модель, сосредоточенная на пациенте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Контроль клинических исходов важных для пациента, в том числе отдаленных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Оценка исходов на всей траектории пациента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Сопоставление исходов с затратами на лечение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36699"/>
                </a:solidFill>
              </a:rPr>
              <a:t>Распределение объемов мед.помощи на основе достижения </a:t>
            </a:r>
            <a:r>
              <a:rPr lang="ru-RU" sz="1600" b="1" dirty="0" err="1" smtClean="0">
                <a:solidFill>
                  <a:srgbClr val="336699"/>
                </a:solidFill>
              </a:rPr>
              <a:t>мед.организациями</a:t>
            </a:r>
            <a:r>
              <a:rPr lang="ru-RU" sz="1600" b="1" dirty="0" smtClean="0">
                <a:solidFill>
                  <a:srgbClr val="336699"/>
                </a:solidFill>
              </a:rPr>
              <a:t> клинических исходов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5516" y="5424325"/>
            <a:ext cx="8712968" cy="369332"/>
          </a:xfrm>
          <a:prstGeom prst="rect">
            <a:avLst/>
          </a:prstGeom>
          <a:solidFill>
            <a:srgbClr val="33669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Организационные аспекты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0208" y="58740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36699"/>
                </a:solidFill>
              </a:rPr>
              <a:t>Учет мнения и потребностей пациентов при: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336699"/>
                </a:solidFill>
              </a:rPr>
              <a:t>создании условий оказания медицинской помощи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336699"/>
                </a:solidFill>
              </a:rPr>
              <a:t>организации процесса предоставления медицинских услуг</a:t>
            </a:r>
          </a:p>
        </p:txBody>
      </p:sp>
    </p:spTree>
    <p:extLst>
      <p:ext uri="{BB962C8B-B14F-4D97-AF65-F5344CB8AC3E}">
        <p14:creationId xmlns:p14="http://schemas.microsoft.com/office/powerpoint/2010/main" val="322449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7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Основные понятия</a:t>
            </a:r>
            <a:endParaRPr lang="en-US" sz="37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8221" name="Group 29"/>
          <p:cNvGrpSpPr>
            <a:grpSpLocks/>
          </p:cNvGrpSpPr>
          <p:nvPr/>
        </p:nvGrpSpPr>
        <p:grpSpPr bwMode="auto">
          <a:xfrm>
            <a:off x="1981200" y="2016124"/>
            <a:ext cx="6248400" cy="1628899"/>
            <a:chOff x="720" y="1392"/>
            <a:chExt cx="4058" cy="480"/>
          </a:xfrm>
        </p:grpSpPr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223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8224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25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8226" name="Group 34"/>
          <p:cNvGrpSpPr>
            <a:grpSpLocks/>
          </p:cNvGrpSpPr>
          <p:nvPr/>
        </p:nvGrpSpPr>
        <p:grpSpPr bwMode="auto">
          <a:xfrm>
            <a:off x="1752600" y="1787525"/>
            <a:ext cx="611188" cy="608013"/>
            <a:chOff x="579" y="1386"/>
            <a:chExt cx="385" cy="383"/>
          </a:xfrm>
        </p:grpSpPr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228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8229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30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31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32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8234" name="Group 42"/>
          <p:cNvGrpSpPr>
            <a:grpSpLocks/>
          </p:cNvGrpSpPr>
          <p:nvPr/>
        </p:nvGrpSpPr>
        <p:grpSpPr bwMode="auto">
          <a:xfrm>
            <a:off x="1981200" y="4310607"/>
            <a:ext cx="6248400" cy="1992114"/>
            <a:chOff x="720" y="1392"/>
            <a:chExt cx="4058" cy="480"/>
          </a:xfrm>
        </p:grpSpPr>
        <p:sp>
          <p:nvSpPr>
            <p:cNvPr id="8235" name="AutoShape 4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236" name="Group 4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8237" name="AutoShape 4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38" name="AutoShape 4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8239" name="Group 47"/>
          <p:cNvGrpSpPr>
            <a:grpSpLocks/>
          </p:cNvGrpSpPr>
          <p:nvPr/>
        </p:nvGrpSpPr>
        <p:grpSpPr bwMode="auto">
          <a:xfrm>
            <a:off x="1752600" y="4045123"/>
            <a:ext cx="611188" cy="608013"/>
            <a:chOff x="579" y="1386"/>
            <a:chExt cx="385" cy="383"/>
          </a:xfrm>
        </p:grpSpPr>
        <p:sp>
          <p:nvSpPr>
            <p:cNvPr id="8240" name="Oval 48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241" name="Group 49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8242" name="Oval 50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43" name="Oval 51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44" name="Oval 52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45" name="Oval 53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8260" name="Text Box 68"/>
          <p:cNvSpPr txBox="1">
            <a:spLocks noChangeArrowheads="1"/>
          </p:cNvSpPr>
          <p:nvPr/>
        </p:nvSpPr>
        <p:spPr bwMode="white">
          <a:xfrm>
            <a:off x="2422525" y="2193925"/>
            <a:ext cx="563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Здоровье — </a:t>
            </a:r>
            <a:r>
              <a:rPr lang="ru-RU" sz="2400" dirty="0">
                <a:solidFill>
                  <a:schemeClr val="bg1"/>
                </a:solidFill>
              </a:rPr>
              <a:t>это высшее благо человека. Сохранение собственного здоровья — обязанность каждого</a:t>
            </a:r>
            <a:endParaRPr lang="ru-RU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8261" name="Text Box 69"/>
          <p:cNvSpPr txBox="1">
            <a:spLocks noChangeArrowheads="1"/>
          </p:cNvSpPr>
          <p:nvPr/>
        </p:nvSpPr>
        <p:spPr bwMode="white">
          <a:xfrm>
            <a:off x="2422525" y="4526508"/>
            <a:ext cx="5638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ru-RU" sz="2400" dirty="0" smtClean="0">
                <a:solidFill>
                  <a:schemeClr val="bg1"/>
                </a:solidFill>
              </a:rPr>
              <a:t>Здоровье </a:t>
            </a:r>
            <a:r>
              <a:rPr lang="ru-RU" sz="2400" dirty="0">
                <a:solidFill>
                  <a:schemeClr val="bg1"/>
                </a:solidFill>
              </a:rPr>
              <a:t>— это фактор обеспечения экономического развития общества. Охрана здоровья граждан — обязанность государства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57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44149" y="4221088"/>
            <a:ext cx="1283674" cy="2160240"/>
          </a:xfrm>
          <a:prstGeom prst="roundRect">
            <a:avLst>
              <a:gd name="adj" fmla="val 0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36699"/>
                </a:solidFill>
                <a:latin typeface="Calibri" panose="020F0502020204030204" pitchFamily="34" charset="0"/>
              </a:rPr>
              <a:t>Внедрение принципов пациент-ориентированности. Контроль</a:t>
            </a:r>
            <a:endParaRPr lang="ru-RU" altLang="ru-RU" sz="2400" b="1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396875" y="930275"/>
            <a:ext cx="8423275" cy="3698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Проблема</a:t>
            </a:r>
            <a:endParaRPr lang="ru-RU" altLang="ru-RU" sz="18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875" y="1477957"/>
            <a:ext cx="835292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Чем и как нужно мерить пациент-ориентированность, </a:t>
            </a:r>
            <a:endParaRPr lang="ru-RU" b="1" dirty="0" smtClean="0">
              <a:solidFill>
                <a:srgbClr val="C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defTabSz="449263" fontAlgn="base">
              <a:spcBef>
                <a:spcPct val="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чтобы </a:t>
            </a:r>
            <a:r>
              <a:rPr lang="ru-RU" b="1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ею можно было бы управлять?</a:t>
            </a: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360362" y="2446020"/>
            <a:ext cx="8423275" cy="3698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Решение</a:t>
            </a:r>
            <a:endParaRPr lang="ru-RU" altLang="ru-RU" sz="18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8286" y="4018571"/>
            <a:ext cx="35587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336699"/>
                </a:solidFill>
                <a:cs typeface="Arial" charset="0"/>
              </a:rPr>
              <a:t>Разработка стандарта </a:t>
            </a:r>
            <a:r>
              <a:rPr lang="ru-RU" sz="1400" b="1" dirty="0" smtClean="0">
                <a:solidFill>
                  <a:srgbClr val="336699"/>
                </a:solidFill>
                <a:cs typeface="Arial" charset="0"/>
              </a:rPr>
              <a:t>пациент-ориентированной </a:t>
            </a:r>
            <a:r>
              <a:rPr lang="ru-RU" sz="1400" b="1" dirty="0">
                <a:solidFill>
                  <a:srgbClr val="336699"/>
                </a:solidFill>
                <a:cs typeface="Arial" charset="0"/>
              </a:rPr>
              <a:t>медицинской </a:t>
            </a:r>
            <a:r>
              <a:rPr lang="ru-RU" sz="1400" b="1" dirty="0" smtClean="0">
                <a:solidFill>
                  <a:srgbClr val="336699"/>
                </a:solidFill>
                <a:cs typeface="Arial" charset="0"/>
              </a:rPr>
              <a:t>организации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336699"/>
              </a:solidFill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336699"/>
                </a:solidFill>
                <a:cs typeface="Arial" charset="0"/>
              </a:rPr>
              <a:t>Формирование инструментов оценки </a:t>
            </a:r>
            <a:r>
              <a:rPr lang="ru-RU" sz="1400" b="1" dirty="0" smtClean="0">
                <a:solidFill>
                  <a:srgbClr val="336699"/>
                </a:solidFill>
                <a:cs typeface="Arial" charset="0"/>
              </a:rPr>
              <a:t>пациент-ориентированности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336699"/>
              </a:solidFill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336699"/>
                </a:solidFill>
                <a:cs typeface="Arial" charset="0"/>
              </a:rPr>
              <a:t>Разработка нормативной документации в </a:t>
            </a:r>
            <a:r>
              <a:rPr lang="ru-RU" sz="1400" b="1" dirty="0" smtClean="0">
                <a:solidFill>
                  <a:srgbClr val="336699"/>
                </a:solidFill>
                <a:cs typeface="Arial" charset="0"/>
              </a:rPr>
              <a:t>учреждении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336699"/>
              </a:solidFill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336699"/>
                </a:solidFill>
                <a:cs typeface="Arial" charset="0"/>
              </a:rPr>
              <a:t>Е</a:t>
            </a:r>
            <a:r>
              <a:rPr lang="ru-RU" sz="1400" b="1" dirty="0" smtClean="0">
                <a:solidFill>
                  <a:srgbClr val="336699"/>
                </a:solidFill>
                <a:cs typeface="Arial" charset="0"/>
              </a:rPr>
              <a:t>жегодная </a:t>
            </a:r>
            <a:r>
              <a:rPr lang="ru-RU" sz="1400" b="1" dirty="0" err="1">
                <a:solidFill>
                  <a:srgbClr val="336699"/>
                </a:solidFill>
                <a:cs typeface="Arial" charset="0"/>
              </a:rPr>
              <a:t>ресертификация</a:t>
            </a:r>
            <a:endParaRPr lang="ru-RU" sz="1400" b="1" dirty="0">
              <a:solidFill>
                <a:srgbClr val="336699"/>
              </a:solidFill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ru-RU" sz="800" b="1" dirty="0">
              <a:solidFill>
                <a:srgbClr val="336699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3100" y="4483279"/>
            <a:ext cx="1693863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6600"/>
                </a:solidFill>
                <a:latin typeface="Arial" charset="0"/>
                <a:cs typeface="Arial" charset="0"/>
              </a:rPr>
              <a:t>Аудит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0584" y="4437112"/>
            <a:ext cx="169386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6600"/>
                </a:solidFill>
                <a:latin typeface="Arial" charset="0"/>
                <a:cs typeface="Arial" charset="0"/>
              </a:rPr>
              <a:t>Формирование системы внутри МО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17144" y="4493582"/>
            <a:ext cx="1693862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6600"/>
                </a:solidFill>
                <a:latin typeface="Arial" charset="0"/>
                <a:cs typeface="Arial" charset="0"/>
              </a:rPr>
              <a:t>Сертификация</a:t>
            </a:r>
          </a:p>
        </p:txBody>
      </p:sp>
      <p:pic>
        <p:nvPicPr>
          <p:cNvPr id="14" name="Picture 17" descr="Картинки по запросу все вместе *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40" y="5311233"/>
            <a:ext cx="594470" cy="59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87740" y="3088538"/>
            <a:ext cx="744154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6600"/>
                </a:solidFill>
                <a:cs typeface="Arial" charset="0"/>
              </a:rPr>
              <a:t>Разработка и внедрение системы добровольной сертификации </a:t>
            </a:r>
            <a:r>
              <a:rPr lang="ru-RU" sz="1600" b="1" dirty="0">
                <a:solidFill>
                  <a:srgbClr val="006600"/>
                </a:solidFill>
                <a:latin typeface="Arial Black" panose="020B0A04020102020204" pitchFamily="34" charset="0"/>
                <a:cs typeface="Arial" charset="0"/>
              </a:rPr>
              <a:t>«</a:t>
            </a:r>
            <a:r>
              <a:rPr lang="ru-RU" sz="1600" b="1" dirty="0" smtClean="0">
                <a:solidFill>
                  <a:srgbClr val="006600"/>
                </a:solidFill>
                <a:latin typeface="Arial Black" panose="020B0A04020102020204" pitchFamily="34" charset="0"/>
                <a:cs typeface="Arial" charset="0"/>
              </a:rPr>
              <a:t>Пациент-ориентированная </a:t>
            </a:r>
            <a:r>
              <a:rPr lang="ru-RU" sz="1600" b="1" dirty="0">
                <a:solidFill>
                  <a:srgbClr val="006600"/>
                </a:solidFill>
                <a:latin typeface="Arial Black" panose="020B0A04020102020204" pitchFamily="34" charset="0"/>
                <a:cs typeface="Arial" charset="0"/>
              </a:rPr>
              <a:t>медицинская организация»</a:t>
            </a:r>
            <a:endParaRPr lang="ru-RU" b="1" dirty="0">
              <a:solidFill>
                <a:srgbClr val="0066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pic>
        <p:nvPicPr>
          <p:cNvPr id="16" name="Picture 21" descr="Картинки по запросу аудит *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50" y="5032908"/>
            <a:ext cx="822310" cy="100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 descr="Картинки по запросу система *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91" y="5161681"/>
            <a:ext cx="792088" cy="7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779724" y="4221088"/>
            <a:ext cx="1407386" cy="2160240"/>
          </a:xfrm>
          <a:prstGeom prst="roundRect">
            <a:avLst>
              <a:gd name="adj" fmla="val 0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24244" y="4231112"/>
            <a:ext cx="1275036" cy="2160240"/>
          </a:xfrm>
          <a:prstGeom prst="roundRect">
            <a:avLst>
              <a:gd name="adj" fmla="val 0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1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0"/>
            <a:ext cx="91440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36699"/>
                </a:solidFill>
                <a:latin typeface="Calibri" panose="020F0502020204030204" pitchFamily="34" charset="0"/>
              </a:rPr>
              <a:t>Идеология программы</a:t>
            </a:r>
            <a:endParaRPr lang="ru-RU" altLang="ru-RU" sz="2400" b="1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pic>
        <p:nvPicPr>
          <p:cNvPr id="512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360361" y="867486"/>
            <a:ext cx="8423275" cy="3698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Задачи программы</a:t>
            </a:r>
            <a:endParaRPr lang="ru-RU" altLang="ru-RU" sz="18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360361" y="3397324"/>
            <a:ext cx="8423275" cy="3698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Ключевые мероприятия программы</a:t>
            </a:r>
            <a:endParaRPr lang="ru-RU" altLang="ru-RU" sz="18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333118"/>
              </p:ext>
            </p:extLst>
          </p:nvPr>
        </p:nvGraphicFramePr>
        <p:xfrm>
          <a:off x="971599" y="3878172"/>
          <a:ext cx="8064897" cy="2994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64897"/>
              </a:tblGrid>
              <a:tr h="229394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 smtClean="0">
                          <a:solidFill>
                            <a:srgbClr val="336699"/>
                          </a:solidFill>
                          <a:effectLst/>
                        </a:rPr>
                        <a:t>Разработка </a:t>
                      </a:r>
                      <a:r>
                        <a:rPr lang="ru-RU" sz="1200" b="0" dirty="0">
                          <a:solidFill>
                            <a:srgbClr val="336699"/>
                          </a:solidFill>
                          <a:effectLst/>
                        </a:rPr>
                        <a:t>и утверждение декларации о пациент-ориентированном здравоохранении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  <a:tr h="363526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  <a:tabLst>
                          <a:tab pos="176530" algn="l"/>
                        </a:tabLst>
                      </a:pPr>
                      <a:r>
                        <a:rPr lang="ru-RU" sz="1200" b="0" dirty="0" smtClean="0">
                          <a:solidFill>
                            <a:srgbClr val="336699"/>
                          </a:solidFill>
                          <a:effectLst/>
                        </a:rPr>
                        <a:t>Проведение </a:t>
                      </a:r>
                      <a:r>
                        <a:rPr lang="ru-RU" sz="1200" b="0" dirty="0">
                          <a:solidFill>
                            <a:srgbClr val="336699"/>
                          </a:solidFill>
                          <a:effectLst/>
                        </a:rPr>
                        <a:t>в учреждениях здравоохранения Томской области социологического исследования, направленного на выявление основных запросов получателей услуг в части организации медицинской помощи на амбулаторном и стационарном этапах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  <a:tr h="182044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  <a:tabLst>
                          <a:tab pos="176530" algn="l"/>
                        </a:tabLst>
                      </a:pPr>
                      <a:r>
                        <a:rPr lang="ru-RU" sz="1200" b="0" dirty="0" smtClean="0">
                          <a:solidFill>
                            <a:srgbClr val="336699"/>
                          </a:solidFill>
                          <a:effectLst/>
                        </a:rPr>
                        <a:t>Анализ </a:t>
                      </a:r>
                      <a:r>
                        <a:rPr lang="ru-RU" sz="1200" b="0" dirty="0">
                          <a:solidFill>
                            <a:srgbClr val="336699"/>
                          </a:solidFill>
                          <a:effectLst/>
                        </a:rPr>
                        <a:t>наиболее востребованных среди пациентов услуг по данным обращений за медицинской помощью 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  <a:tr h="340532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  <a:tabLst>
                          <a:tab pos="176530" algn="l"/>
                        </a:tabLst>
                      </a:pPr>
                      <a:r>
                        <a:rPr lang="ru-RU" sz="1200" b="0" dirty="0" smtClean="0">
                          <a:solidFill>
                            <a:srgbClr val="336699"/>
                          </a:solidFill>
                          <a:effectLst/>
                        </a:rPr>
                        <a:t>Углубленный </a:t>
                      </a:r>
                      <a:r>
                        <a:rPr lang="ru-RU" sz="1200" b="0" dirty="0">
                          <a:solidFill>
                            <a:srgbClr val="336699"/>
                          </a:solidFill>
                          <a:effectLst/>
                        </a:rPr>
                        <a:t>анализ организации медицинской помощи в пилотных учреждениях с целью выявления процессов, требующих улучшения (с учетом выявленных запросов пациентов и потенциальных возможностей)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  <a:tr h="235532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  <a:tabLst>
                          <a:tab pos="176530" algn="l"/>
                        </a:tabLst>
                      </a:pPr>
                      <a:r>
                        <a:rPr lang="ru-RU" sz="1200" b="0" dirty="0" smtClean="0">
                          <a:solidFill>
                            <a:srgbClr val="336699"/>
                          </a:solidFill>
                          <a:effectLst/>
                        </a:rPr>
                        <a:t> </a:t>
                      </a:r>
                      <a:r>
                        <a:rPr lang="ru-RU" sz="1200" b="0" u="none" strike="noStrike" spc="0" dirty="0">
                          <a:solidFill>
                            <a:srgbClr val="336699"/>
                          </a:solidFill>
                          <a:effectLst/>
                        </a:rPr>
                        <a:t>Разработка и утверждение стандарта организации амбулаторной помощи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  <a:tr h="307540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  <a:tabLst>
                          <a:tab pos="176530" algn="l"/>
                        </a:tabLst>
                      </a:pPr>
                      <a:r>
                        <a:rPr lang="ru-RU" sz="1200" b="0" u="none" strike="noStrike" spc="0" dirty="0" smtClean="0">
                          <a:solidFill>
                            <a:srgbClr val="336699"/>
                          </a:solidFill>
                          <a:effectLst/>
                        </a:rPr>
                        <a:t>Разработка </a:t>
                      </a:r>
                      <a:r>
                        <a:rPr lang="ru-RU" sz="1200" b="0" u="none" strike="noStrike" spc="0" dirty="0">
                          <a:solidFill>
                            <a:srgbClr val="336699"/>
                          </a:solidFill>
                          <a:effectLst/>
                        </a:rPr>
                        <a:t>и утверждение стандарта организации стационарной помощи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  <a:tr h="307540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u="none" strike="noStrike" spc="0" dirty="0" smtClean="0">
                          <a:solidFill>
                            <a:srgbClr val="336699"/>
                          </a:solidFill>
                          <a:effectLst/>
                        </a:rPr>
                        <a:t>Разработка </a:t>
                      </a:r>
                      <a:r>
                        <a:rPr lang="ru-RU" sz="1200" b="0" u="none" strike="noStrike" spc="0" dirty="0">
                          <a:solidFill>
                            <a:srgbClr val="336699"/>
                          </a:solidFill>
                          <a:effectLst/>
                        </a:rPr>
                        <a:t>типовых планов внедрения утвержденных стандартов для каждого типа медицинских организаций  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  <a:tr h="210000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 smtClean="0">
                          <a:solidFill>
                            <a:srgbClr val="336699"/>
                          </a:solidFill>
                          <a:effectLst/>
                        </a:rPr>
                        <a:t>Поэтапное </a:t>
                      </a:r>
                      <a:r>
                        <a:rPr lang="ru-RU" sz="1200" b="0" dirty="0">
                          <a:solidFill>
                            <a:srgbClr val="336699"/>
                          </a:solidFill>
                          <a:effectLst/>
                        </a:rPr>
                        <a:t>внедрение утвержденных типовых планов в деятельность пилотных учреждений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66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u="none" strike="noStrike" spc="0" dirty="0" smtClean="0">
                          <a:solidFill>
                            <a:srgbClr val="336699"/>
                          </a:solidFill>
                          <a:effectLst/>
                        </a:rPr>
                        <a:t>Разработка </a:t>
                      </a:r>
                      <a:r>
                        <a:rPr lang="ru-RU" sz="1200" b="0" u="none" strike="noStrike" spc="0" dirty="0">
                          <a:solidFill>
                            <a:srgbClr val="336699"/>
                          </a:solidFill>
                          <a:effectLst/>
                        </a:rPr>
                        <a:t>правового акта, регламентирующего процессы оценки и контроля соответствия медицинских организаций, вовлеченных в Проект, критериям пациент-ориентированности </a:t>
                      </a:r>
                      <a:endParaRPr lang="ru-RU" sz="1200" b="0" dirty="0">
                        <a:solidFill>
                          <a:srgbClr val="3366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131" marR="46131" marT="0" marB="0">
                    <a:noFill/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5832" y="1237822"/>
            <a:ext cx="8387804" cy="215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750"/>
              </a:lnSpc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  <a:tabLst>
                <a:tab pos="173990" algn="l"/>
              </a:tabLst>
            </a:pP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b="1" dirty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единого понимания пациент-ориентированного подхода в </a:t>
            </a: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здравоохранении</a:t>
            </a:r>
          </a:p>
          <a:p>
            <a:pPr marL="285750" indent="-285750" algn="just">
              <a:lnSpc>
                <a:spcPts val="1750"/>
              </a:lnSpc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  <a:tabLst>
                <a:tab pos="173990" algn="l"/>
              </a:tabLst>
            </a:pP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1400" b="1" dirty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основных запросов получателей услуг на амбулаторно-поликлиническом и стационарном этапах оказания медицинской </a:t>
            </a: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</a:p>
          <a:p>
            <a:pPr marL="285750" indent="-285750" algn="just">
              <a:lnSpc>
                <a:spcPts val="1750"/>
              </a:lnSpc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  <a:tabLst>
                <a:tab pos="173990" algn="l"/>
              </a:tabLst>
            </a:pP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Стандартизация </a:t>
            </a:r>
            <a:r>
              <a:rPr lang="ru-RU" sz="1400" b="1" dirty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ключевых процессов организации медицинской помощи с учетом выявленных запросов получателей </a:t>
            </a: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</a:p>
          <a:p>
            <a:pPr marL="285750" indent="-285750" algn="just">
              <a:lnSpc>
                <a:spcPts val="1750"/>
              </a:lnSpc>
              <a:spcAft>
                <a:spcPts val="600"/>
              </a:spcAft>
              <a:buClr>
                <a:srgbClr val="006600"/>
              </a:buClr>
              <a:buFont typeface="Arial" panose="020B0604020202020204" pitchFamily="34" charset="0"/>
              <a:buChar char="•"/>
              <a:tabLst>
                <a:tab pos="173990" algn="l"/>
              </a:tabLst>
            </a:pP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400" b="1" dirty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внедрение механизмов контроля за соблюдением медицинскими организациями, вовлеченными в </a:t>
            </a: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400" b="1" dirty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принципов пациент-ориентированного подхода к организации медицинской </a:t>
            </a:r>
            <a:r>
              <a:rPr lang="ru-RU" sz="1400" b="1" dirty="0" smtClean="0">
                <a:solidFill>
                  <a:srgbClr val="3366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1400" b="1" dirty="0">
              <a:solidFill>
                <a:srgbClr val="336699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Что такое «Бережливая поликлиника</a:t>
            </a:r>
            <a:r>
              <a:rPr lang="ru-RU" sz="3200" dirty="0" smtClean="0"/>
              <a:t>»?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Бережливая поликлиника» — совместный проект Министерства здравоохранения РФ и государственной корпорации «</a:t>
            </a:r>
            <a:r>
              <a:rPr lang="ru-RU" dirty="0" err="1"/>
              <a:t>Росатом</a:t>
            </a:r>
            <a:r>
              <a:rPr lang="ru-RU" dirty="0"/>
              <a:t>». Его цель — оптимизация работы поликлиник, снижение времени пребывания в учреждении, разделение потоков пациентов и упрощение записи на прием к врачу.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08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582" y="32210"/>
            <a:ext cx="7845425" cy="838200"/>
          </a:xfrm>
        </p:spPr>
        <p:txBody>
          <a:bodyPr/>
          <a:lstStyle/>
          <a:p>
            <a:pPr algn="ctr"/>
            <a:r>
              <a:rPr lang="ru-RU" dirty="0"/>
              <a:t>Какие меры будут реализованы в рамках проекта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создание обучающих буклетов для персонала поликлиник</a:t>
            </a:r>
          </a:p>
          <a:p>
            <a:r>
              <a:rPr lang="ru-RU" dirty="0" smtClean="0"/>
              <a:t>запись </a:t>
            </a:r>
            <a:r>
              <a:rPr lang="ru-RU" dirty="0"/>
              <a:t>на прием через </a:t>
            </a:r>
            <a:r>
              <a:rPr lang="ru-RU" dirty="0" smtClean="0"/>
              <a:t>интернет</a:t>
            </a:r>
          </a:p>
          <a:p>
            <a:r>
              <a:rPr lang="ru-RU" dirty="0" smtClean="0"/>
              <a:t>Проведение лабораторных исследований </a:t>
            </a:r>
            <a:r>
              <a:rPr lang="ru-RU" dirty="0"/>
              <a:t>без очередей за счет увеличения пропускной способности </a:t>
            </a:r>
            <a:r>
              <a:rPr lang="ru-RU" dirty="0" smtClean="0"/>
              <a:t>кабинетов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техническое переоснащение медучреждений</a:t>
            </a:r>
          </a:p>
          <a:p>
            <a:r>
              <a:rPr lang="ru-RU" dirty="0"/>
              <a:t>изменение принципов работы с картами пациентов (введение электронных карт)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Какие меры будут реализованы в рамках проекта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441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упрощение интерфейсов электронных систем записи (интернет, терминал)</a:t>
            </a:r>
          </a:p>
          <a:p>
            <a:r>
              <a:rPr lang="ru-RU" dirty="0" err="1" smtClean="0"/>
              <a:t>унифицирование</a:t>
            </a:r>
            <a:r>
              <a:rPr lang="ru-RU" dirty="0" smtClean="0"/>
              <a:t> </a:t>
            </a:r>
            <a:r>
              <a:rPr lang="ru-RU" dirty="0"/>
              <a:t>бланков</a:t>
            </a:r>
          </a:p>
          <a:p>
            <a:r>
              <a:rPr lang="ru-RU" dirty="0" smtClean="0"/>
              <a:t>исключение </a:t>
            </a:r>
            <a:r>
              <a:rPr lang="ru-RU" dirty="0"/>
              <a:t>повторного обращения в регистратуру</a:t>
            </a:r>
          </a:p>
          <a:p>
            <a:r>
              <a:rPr lang="ru-RU" dirty="0" smtClean="0"/>
              <a:t>перераспределение </a:t>
            </a:r>
            <a:r>
              <a:rPr lang="ru-RU" dirty="0"/>
              <a:t>потоков пациентов.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Какие меры будут реализованы в рамках проекта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926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314" t="18680" r="31631" b="8525"/>
          <a:stretch/>
        </p:blipFill>
        <p:spPr>
          <a:xfrm>
            <a:off x="827584" y="152400"/>
            <a:ext cx="8500887" cy="5849234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5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902" t="16448" r="30698" b="3735"/>
          <a:stretch/>
        </p:blipFill>
        <p:spPr>
          <a:xfrm>
            <a:off x="1187624" y="182881"/>
            <a:ext cx="7200800" cy="6414471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60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12" t="14832" r="27467" b="4367"/>
          <a:stretch/>
        </p:blipFill>
        <p:spPr>
          <a:xfrm>
            <a:off x="827584" y="171027"/>
            <a:ext cx="8371473" cy="6066285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14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02" t="16448" r="28375" b="4367"/>
          <a:stretch/>
        </p:blipFill>
        <p:spPr>
          <a:xfrm>
            <a:off x="1835696" y="332656"/>
            <a:ext cx="6691145" cy="5652864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7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Нормативные документы</a:t>
            </a:r>
            <a:endParaRPr lang="en-US" sz="37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177" name="Group 57"/>
          <p:cNvGrpSpPr>
            <a:grpSpLocks/>
          </p:cNvGrpSpPr>
          <p:nvPr/>
        </p:nvGrpSpPr>
        <p:grpSpPr bwMode="auto">
          <a:xfrm>
            <a:off x="1382886" y="2132856"/>
            <a:ext cx="6645498" cy="1469913"/>
            <a:chOff x="720" y="1392"/>
            <a:chExt cx="4058" cy="480"/>
          </a:xfrm>
        </p:grpSpPr>
        <p:sp>
          <p:nvSpPr>
            <p:cNvPr id="5178" name="AutoShape 5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79" name="Group 5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180" name="AutoShape 6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81" name="AutoShape 6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382886" y="3717032"/>
            <a:ext cx="6645498" cy="1642964"/>
            <a:chOff x="720" y="1392"/>
            <a:chExt cx="4058" cy="480"/>
          </a:xfrm>
        </p:grpSpPr>
        <p:sp>
          <p:nvSpPr>
            <p:cNvPr id="5183" name="AutoShape 6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84" name="Group 6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185" name="AutoShape 6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86" name="AutoShape 6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187" name="Group 67"/>
          <p:cNvGrpSpPr>
            <a:grpSpLocks/>
          </p:cNvGrpSpPr>
          <p:nvPr/>
        </p:nvGrpSpPr>
        <p:grpSpPr bwMode="auto">
          <a:xfrm>
            <a:off x="1382886" y="5418788"/>
            <a:ext cx="6666787" cy="1382744"/>
            <a:chOff x="720" y="1340"/>
            <a:chExt cx="4071" cy="532"/>
          </a:xfrm>
        </p:grpSpPr>
        <p:sp>
          <p:nvSpPr>
            <p:cNvPr id="5188" name="AutoShape 68"/>
            <p:cNvSpPr>
              <a:spLocks noChangeArrowheads="1"/>
            </p:cNvSpPr>
            <p:nvPr/>
          </p:nvSpPr>
          <p:spPr bwMode="gray">
            <a:xfrm>
              <a:off x="720" y="1340"/>
              <a:ext cx="4058" cy="532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92157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89" name="Group 69"/>
            <p:cNvGrpSpPr>
              <a:grpSpLocks/>
            </p:cNvGrpSpPr>
            <p:nvPr/>
          </p:nvGrpSpPr>
          <p:grpSpPr bwMode="auto">
            <a:xfrm>
              <a:off x="730" y="1343"/>
              <a:ext cx="4061" cy="508"/>
              <a:chOff x="744" y="1343"/>
              <a:chExt cx="4006" cy="508"/>
            </a:xfrm>
          </p:grpSpPr>
          <p:sp>
            <p:nvSpPr>
              <p:cNvPr id="5190" name="AutoShape 70"/>
              <p:cNvSpPr>
                <a:spLocks noChangeArrowheads="1"/>
              </p:cNvSpPr>
              <p:nvPr/>
            </p:nvSpPr>
            <p:spPr bwMode="gray">
              <a:xfrm>
                <a:off x="744" y="1756"/>
                <a:ext cx="3988" cy="9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91" name="AutoShape 71"/>
              <p:cNvSpPr>
                <a:spLocks noChangeArrowheads="1"/>
              </p:cNvSpPr>
              <p:nvPr/>
            </p:nvSpPr>
            <p:spPr bwMode="gray">
              <a:xfrm>
                <a:off x="762" y="1343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192" name="Group 72"/>
          <p:cNvGrpSpPr>
            <a:grpSpLocks/>
          </p:cNvGrpSpPr>
          <p:nvPr/>
        </p:nvGrpSpPr>
        <p:grpSpPr bwMode="auto">
          <a:xfrm>
            <a:off x="1382886" y="1340768"/>
            <a:ext cx="6637310" cy="688975"/>
            <a:chOff x="720" y="1392"/>
            <a:chExt cx="4058" cy="480"/>
          </a:xfrm>
        </p:grpSpPr>
        <p:sp>
          <p:nvSpPr>
            <p:cNvPr id="5193" name="AutoShape 7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94" name="Group 7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195" name="AutoShape 7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96" name="AutoShape 7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5197" name="Text Box 77"/>
          <p:cNvSpPr txBox="1">
            <a:spLocks noChangeArrowheads="1"/>
          </p:cNvSpPr>
          <p:nvPr/>
        </p:nvSpPr>
        <p:spPr bwMode="white">
          <a:xfrm>
            <a:off x="1849611" y="1455068"/>
            <a:ext cx="60347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Конституция РФ</a:t>
            </a: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198" name="Text Box 78"/>
          <p:cNvSpPr txBox="1">
            <a:spLocks noChangeArrowheads="1"/>
          </p:cNvSpPr>
          <p:nvPr/>
        </p:nvSpPr>
        <p:spPr bwMode="white">
          <a:xfrm>
            <a:off x="1594816" y="2341329"/>
            <a:ext cx="62895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8288" indent="-4763">
              <a:spcBef>
                <a:spcPct val="50000"/>
              </a:spcBef>
              <a:buClr>
                <a:schemeClr val="tx1"/>
              </a:buClr>
              <a:tabLst>
                <a:tab pos="4840288" algn="l"/>
              </a:tabLst>
            </a:pPr>
            <a:r>
              <a:rPr lang="ru-RU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Концепция Развития здравоохранения до 2020</a:t>
            </a:r>
            <a:endParaRPr lang="ru-RU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199" name="Text Box 79"/>
          <p:cNvSpPr txBox="1">
            <a:spLocks noChangeArrowheads="1"/>
          </p:cNvSpPr>
          <p:nvPr/>
        </p:nvSpPr>
        <p:spPr bwMode="white">
          <a:xfrm>
            <a:off x="1913616" y="3905761"/>
            <a:ext cx="58267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8288" indent="-4763">
              <a:spcBef>
                <a:spcPct val="50000"/>
              </a:spcBef>
              <a:buClr>
                <a:schemeClr val="tx1"/>
              </a:buClr>
              <a:tabLst>
                <a:tab pos="4840288" algn="l"/>
              </a:tabLst>
            </a:pPr>
            <a:r>
              <a:rPr 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Федеральный закон от 21.11.2011 N 323-ФЗ (ред. от 28.12.2013) "Об основах охраны здоровья граждан в Российской Федерации"</a:t>
            </a:r>
          </a:p>
        </p:txBody>
      </p:sp>
      <p:sp>
        <p:nvSpPr>
          <p:cNvPr id="5200" name="Text Box 80"/>
          <p:cNvSpPr txBox="1">
            <a:spLocks noChangeArrowheads="1"/>
          </p:cNvSpPr>
          <p:nvPr/>
        </p:nvSpPr>
        <p:spPr bwMode="white">
          <a:xfrm>
            <a:off x="1975104" y="5441308"/>
            <a:ext cx="602364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763" indent="-4763">
              <a:spcBef>
                <a:spcPct val="50000"/>
              </a:spcBef>
              <a:buClr>
                <a:schemeClr val="tx1"/>
              </a:buClr>
            </a:pPr>
            <a:r>
              <a:rPr lang="ru-RU" sz="2000" dirty="0">
                <a:solidFill>
                  <a:schemeClr val="bg1"/>
                </a:solidFill>
              </a:rPr>
              <a:t>Приказ </a:t>
            </a:r>
            <a:r>
              <a:rPr lang="ru-RU" sz="2000" dirty="0" smtClean="0">
                <a:solidFill>
                  <a:schemeClr val="bg1"/>
                </a:solidFill>
              </a:rPr>
              <a:t>МЗ РФ </a:t>
            </a:r>
            <a:r>
              <a:rPr lang="ru-RU" sz="2000" dirty="0">
                <a:solidFill>
                  <a:schemeClr val="bg1"/>
                </a:solidFill>
              </a:rPr>
              <a:t>от 15.05.2012 N 543н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"Об утверждении Положения об организации оказания первичной медико-санитарной помощи взрослому </a:t>
            </a:r>
            <a:r>
              <a:rPr lang="ru-RU" sz="2000" dirty="0" smtClean="0">
                <a:solidFill>
                  <a:schemeClr val="bg1"/>
                </a:solidFill>
              </a:rPr>
              <a:t>населению"</a:t>
            </a:r>
            <a:r>
              <a:rPr lang="en-US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201" name="Picture 81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187624" y="5517232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2" name="Picture 82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198736" y="3717032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3" name="Picture 83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198736" y="2132856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4" name="Picture 84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187624" y="1340768"/>
            <a:ext cx="792162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05" name="Text Box 85"/>
          <p:cNvSpPr txBox="1">
            <a:spLocks noChangeArrowheads="1"/>
          </p:cNvSpPr>
          <p:nvPr/>
        </p:nvSpPr>
        <p:spPr bwMode="white">
          <a:xfrm>
            <a:off x="1528936" y="558924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5206" name="Text Box 86"/>
          <p:cNvSpPr txBox="1">
            <a:spLocks noChangeArrowheads="1"/>
          </p:cNvSpPr>
          <p:nvPr/>
        </p:nvSpPr>
        <p:spPr bwMode="white">
          <a:xfrm>
            <a:off x="1508299" y="1432843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5207" name="Text Box 87"/>
          <p:cNvSpPr txBox="1">
            <a:spLocks noChangeArrowheads="1"/>
          </p:cNvSpPr>
          <p:nvPr/>
        </p:nvSpPr>
        <p:spPr bwMode="white">
          <a:xfrm>
            <a:off x="1520999" y="2220169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5208" name="Text Box 88"/>
          <p:cNvSpPr txBox="1">
            <a:spLocks noChangeArrowheads="1"/>
          </p:cNvSpPr>
          <p:nvPr/>
        </p:nvSpPr>
        <p:spPr bwMode="white">
          <a:xfrm>
            <a:off x="1520999" y="3826569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82145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21" t="14833" r="28375" b="5983"/>
          <a:stretch/>
        </p:blipFill>
        <p:spPr>
          <a:xfrm>
            <a:off x="827583" y="404664"/>
            <a:ext cx="8008441" cy="585692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79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ПРАВИЛА ПОСЕЩЕНИЯ </a:t>
            </a:r>
            <a:r>
              <a:rPr lang="ru-RU" dirty="0" smtClean="0"/>
              <a:t>РЕАНИМАЦИИ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Информационно-методическое письмо от 30 мая 2016 года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99579"/>
            <a:ext cx="6524203" cy="434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89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Этические вопросы взаимоотношений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196752"/>
            <a:ext cx="3500783" cy="3196288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367" y="1196752"/>
            <a:ext cx="3768080" cy="2137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647" y="3333960"/>
            <a:ext cx="2430398" cy="35336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3" y="4350730"/>
            <a:ext cx="3500783" cy="23316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-1" r="-736" b="6686"/>
          <a:stretch/>
        </p:blipFill>
        <p:spPr>
          <a:xfrm>
            <a:off x="4337017" y="3358809"/>
            <a:ext cx="2453120" cy="34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Независимая </a:t>
            </a:r>
            <a:r>
              <a:rPr lang="ru-RU" sz="2800" dirty="0"/>
              <a:t>оценка качества условий оказания медицинской помощи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75" t="6753" r="17468" b="4367"/>
          <a:stretch/>
        </p:blipFill>
        <p:spPr>
          <a:xfrm>
            <a:off x="1246447" y="1223406"/>
            <a:ext cx="7333729" cy="5525412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6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20" t="37456" r="44737" b="23759"/>
          <a:stretch/>
        </p:blipFill>
        <p:spPr>
          <a:xfrm>
            <a:off x="990600" y="1195836"/>
            <a:ext cx="8045896" cy="508162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23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14266"/>
            <a:ext cx="7921625" cy="4158853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29" y="-166043"/>
            <a:ext cx="4384936" cy="3717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68889"/>
            <a:ext cx="4847190" cy="25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4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обращениями граждан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523868"/>
              </p:ext>
            </p:extLst>
          </p:nvPr>
        </p:nvGraphicFramePr>
        <p:xfrm>
          <a:off x="92075" y="92075"/>
          <a:ext cx="3683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Объект упаковщика для оболочки" showAsIcon="1" r:id="rId4" imgW="369000" imgH="486000" progId="Package">
                  <p:embed/>
                </p:oleObj>
              </mc:Choice>
              <mc:Fallback>
                <p:oleObj name="Объект упаковщика для оболочки" showAsIcon="1" r:id="rId4" imgW="369000" imgH="486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6830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165175"/>
            <a:ext cx="7848872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92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75" t="1905" r="16558" b="14063"/>
          <a:stretch/>
        </p:blipFill>
        <p:spPr>
          <a:xfrm>
            <a:off x="837935" y="403475"/>
            <a:ext cx="8150753" cy="60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86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12" t="10648" r="27785" b="4367"/>
          <a:stretch/>
        </p:blipFill>
        <p:spPr>
          <a:xfrm>
            <a:off x="1019760" y="152400"/>
            <a:ext cx="7846622" cy="6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26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03" t="11600" r="27467" b="5983"/>
          <a:stretch/>
        </p:blipFill>
        <p:spPr>
          <a:xfrm>
            <a:off x="1187623" y="332656"/>
            <a:ext cx="780792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6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52400"/>
            <a:ext cx="8136904" cy="838200"/>
          </a:xfrm>
        </p:spPr>
        <p:txBody>
          <a:bodyPr/>
          <a:lstStyle/>
          <a:p>
            <a:r>
              <a:rPr lang="ru-RU" sz="2800" b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Развития здравоохранения до 2020 (приказ Минздрав РФ от 21.03.2003 № 113 ОБ)</a:t>
            </a:r>
            <a:endParaRPr lang="ru-RU" sz="2800" b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772816"/>
            <a:ext cx="7921625" cy="455178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Один из приоритетов государственной политики должно являться сохранение и укрепление здоровья населения на основе формирования здорового образа жизни и повышения доступности качества медицинской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70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12" t="11600" r="27467" b="5983"/>
          <a:stretch/>
        </p:blipFill>
        <p:spPr>
          <a:xfrm>
            <a:off x="993188" y="260648"/>
            <a:ext cx="7842837" cy="57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27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Программа «Земский фельдшер»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0292" y="1124744"/>
            <a:ext cx="4323708" cy="2886075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32" y="3757961"/>
            <a:ext cx="6818768" cy="3100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310" t="4199" r="2767" b="5501"/>
          <a:stretch/>
        </p:blipFill>
        <p:spPr>
          <a:xfrm>
            <a:off x="899592" y="1124744"/>
            <a:ext cx="424847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61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Взаимоотношения с общественными организациями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56" t="11600" r="26557" b="4367"/>
          <a:stretch/>
        </p:blipFill>
        <p:spPr>
          <a:xfrm>
            <a:off x="2267744" y="1302722"/>
            <a:ext cx="5688632" cy="5477942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52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39" t="6753" r="20194" b="10831"/>
          <a:stretch/>
        </p:blipFill>
        <p:spPr>
          <a:xfrm>
            <a:off x="683568" y="13225"/>
            <a:ext cx="7766665" cy="5352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925" t="6601" r="16138" b="6601"/>
          <a:stretch/>
        </p:blipFill>
        <p:spPr>
          <a:xfrm>
            <a:off x="2883260" y="1999063"/>
            <a:ext cx="61206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6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85" t="6752" r="17458" b="5984"/>
          <a:stretch/>
        </p:blipFill>
        <p:spPr>
          <a:xfrm>
            <a:off x="899592" y="9374"/>
            <a:ext cx="8064896" cy="6047803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01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Совершенствование знаний в современных условиях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Непрерывное профессиональное образование</a:t>
            </a:r>
          </a:p>
          <a:p>
            <a:r>
              <a:rPr lang="ru-RU" dirty="0" smtClean="0"/>
              <a:t>Обмен опытом с использованием расширенной практики</a:t>
            </a:r>
          </a:p>
          <a:p>
            <a:r>
              <a:rPr lang="ru-RU" dirty="0" smtClean="0"/>
              <a:t>Научно - исследовательская деятельность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3284984"/>
            <a:ext cx="2036832" cy="28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12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13" t="13217" r="29285" b="5982"/>
          <a:stretch/>
        </p:blipFill>
        <p:spPr>
          <a:xfrm>
            <a:off x="899592" y="0"/>
            <a:ext cx="816501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958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12 мая международный день медицинской </a:t>
            </a:r>
            <a:r>
              <a:rPr lang="ru-RU" dirty="0" smtClean="0"/>
              <a:t>сестры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Медицинским сестрам принадлежит  ведущий голос в защите права человека на здоровье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52936"/>
            <a:ext cx="2594822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395" y="2858885"/>
            <a:ext cx="1880566" cy="1826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433" y="2565926"/>
            <a:ext cx="3215930" cy="2411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600072"/>
            <a:ext cx="3131840" cy="2198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659467"/>
            <a:ext cx="3301730" cy="2192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206" y="4834639"/>
            <a:ext cx="1847815" cy="16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85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gray">
          <a:xfrm>
            <a:off x="395536" y="5517232"/>
            <a:ext cx="8208912" cy="741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0980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cs typeface="Arial" panose="020B0604020202020204" pitchFamily="34" charset="0"/>
              </a:rPr>
              <a:t>Благодарю за внимание!</a:t>
            </a:r>
            <a:endParaRPr lang="ru-RU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0980"/>
                      <a:invGamma/>
                    </a:srgbClr>
                  </a:gs>
                </a:gsLst>
                <a:lin ang="5400000" scaled="1"/>
              </a:gra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ФЗ №323 «Об основах охраны здоровья граждан» </a:t>
            </a:r>
            <a:endParaRPr lang="ru-RU" sz="2800" b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/>
              <a:t>Статья 12</a:t>
            </a:r>
            <a:r>
              <a:rPr lang="ru-RU" sz="1800" dirty="0"/>
              <a:t>. Приоритет профилактики в сфере охраны здоровья</a:t>
            </a:r>
          </a:p>
          <a:p>
            <a:pPr marL="0" indent="0">
              <a:buNone/>
            </a:pPr>
            <a:r>
              <a:rPr lang="ru-RU" sz="1800" dirty="0"/>
              <a:t>Приоритет профилактики в сфере охраны здоровья обеспечивается путем:</a:t>
            </a:r>
          </a:p>
          <a:p>
            <a:pPr marL="0" indent="0">
              <a:buNone/>
            </a:pPr>
            <a:r>
              <a:rPr lang="ru-RU" sz="1800" dirty="0"/>
              <a:t>1) разработки и реализации программ формирования здорового образа жизни, в том числе программ снижения потребления алкоголя и табака, предупреждения и борьбы с немедицинским потреблением наркотических средств и психотропных веществ;</a:t>
            </a:r>
          </a:p>
          <a:p>
            <a:pPr marL="0" indent="0">
              <a:buNone/>
            </a:pPr>
            <a:r>
              <a:rPr lang="ru-RU" sz="1800" dirty="0"/>
              <a:t>2) осуществления санитарно-противоэпидемических (профилактических) мероприятий;</a:t>
            </a:r>
          </a:p>
          <a:p>
            <a:pPr marL="0" indent="0">
              <a:buNone/>
            </a:pPr>
            <a:r>
              <a:rPr lang="ru-RU" sz="1800" dirty="0" smtClean="0"/>
              <a:t>3</a:t>
            </a:r>
            <a:r>
              <a:rPr lang="ru-RU" sz="1800" dirty="0"/>
              <a:t>) осуществления мероприятий по предупреждению и раннему выявлению заболеваний, в том числе предупреждению социально значимых заболеваний и борьбе с ними;</a:t>
            </a:r>
          </a:p>
          <a:p>
            <a:pPr marL="0" indent="0">
              <a:buNone/>
            </a:pPr>
            <a:r>
              <a:rPr lang="ru-RU" sz="1800" dirty="0"/>
              <a:t>4) проведения профилактических и иных медицинских осмотров, диспансеризации, диспансерного наблюдения в соответствии с законодательством Российской Федерации;</a:t>
            </a:r>
          </a:p>
          <a:p>
            <a:pPr marL="0" indent="0">
              <a:buNone/>
            </a:pPr>
            <a:r>
              <a:rPr lang="ru-RU" sz="1800" dirty="0"/>
              <a:t>5) осуществления мероприятий по сохранению жизни и здоровья граждан в процессе их обучения и трудовой деятельности в соответствии с законодательством Российской Федерации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0818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2048"/>
            <a:ext cx="8388424" cy="838200"/>
          </a:xfrm>
        </p:spPr>
        <p:txBody>
          <a:bodyPr/>
          <a:lstStyle/>
          <a:p>
            <a:pPr algn="ctr"/>
            <a:r>
              <a:rPr lang="ru-RU" sz="2800" dirty="0" smtClean="0"/>
              <a:t>Цели устойчивого развития организации объединённых наций на период до 2030 года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1064608"/>
            <a:ext cx="8388422" cy="3502945"/>
          </a:xfrm>
        </p:spPr>
        <p:txBody>
          <a:bodyPr/>
          <a:lstStyle/>
          <a:p>
            <a:r>
              <a:rPr lang="ru-RU" sz="2600" dirty="0" smtClean="0"/>
              <a:t>Укрепление физического и психического здоровья;</a:t>
            </a:r>
          </a:p>
          <a:p>
            <a:r>
              <a:rPr lang="ru-RU" sz="2600" dirty="0" smtClean="0"/>
              <a:t>Повышение благополучия и увеличение средней продолжительности жизни;</a:t>
            </a:r>
          </a:p>
          <a:p>
            <a:r>
              <a:rPr lang="ru-RU" sz="2600" dirty="0" smtClean="0"/>
              <a:t>Обеспечение всеобщего охвата населения медицинской помощью;</a:t>
            </a:r>
          </a:p>
          <a:p>
            <a:r>
              <a:rPr lang="ru-RU" sz="2600" dirty="0" smtClean="0"/>
              <a:t>Доступность качественного медицинского обслуживания.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643754"/>
            <a:ext cx="2952328" cy="22142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95" y="4246318"/>
            <a:ext cx="4517504" cy="26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5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492896"/>
            <a:ext cx="7845425" cy="838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Принцип универсальности прав человека – основа международного права в области прав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38239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Человек имеет право на сохранение здоровья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19200"/>
            <a:ext cx="8388424" cy="5090120"/>
          </a:xfrm>
        </p:spPr>
        <p:txBody>
          <a:bodyPr/>
          <a:lstStyle/>
          <a:p>
            <a:r>
              <a:rPr lang="ru-RU" sz="2800" dirty="0"/>
              <a:t>Каждый ребенок </a:t>
            </a:r>
            <a:r>
              <a:rPr lang="ru-RU" sz="2800" dirty="0" smtClean="0"/>
              <a:t>и взрослый имеет </a:t>
            </a:r>
            <a:r>
              <a:rPr lang="ru-RU" sz="2800" dirty="0"/>
              <a:t>право на услуги в области здравоохранения, образование и защиту. </a:t>
            </a:r>
            <a:endParaRPr lang="ru-RU" sz="2800" dirty="0" smtClean="0"/>
          </a:p>
          <a:p>
            <a:r>
              <a:rPr lang="ru-RU" sz="2800" dirty="0" smtClean="0"/>
              <a:t>Почти </a:t>
            </a:r>
            <a:r>
              <a:rPr lang="ru-RU" sz="2800" dirty="0"/>
              <a:t>миллиард жителей планеты живут менее чем на $1,90 в день, и половина из них — дети. </a:t>
            </a:r>
            <a:endParaRPr lang="ru-RU" sz="2800" dirty="0" smtClean="0"/>
          </a:p>
          <a:p>
            <a:r>
              <a:rPr lang="ru-RU" sz="2800" dirty="0" smtClean="0"/>
              <a:t>По </a:t>
            </a:r>
            <a:r>
              <a:rPr lang="ru-RU" sz="2800" dirty="0"/>
              <a:t>причине недоедания, по состоянию на 2014 год, 160 миллионов детей в мире имеют физические отклонения.</a:t>
            </a:r>
          </a:p>
          <a:p>
            <a:r>
              <a:rPr lang="ru-RU" sz="2800" dirty="0"/>
              <a:t>Несмотря на значительный прогресс в области образования </a:t>
            </a:r>
            <a:r>
              <a:rPr lang="ru-RU" sz="2800" dirty="0" smtClean="0"/>
              <a:t>124 </a:t>
            </a:r>
            <a:r>
              <a:rPr lang="ru-RU" sz="2800" dirty="0"/>
              <a:t>миллиона детей и подростков не ходят в школу. </a:t>
            </a:r>
          </a:p>
        </p:txBody>
      </p:sp>
    </p:spTree>
    <p:extLst>
      <p:ext uri="{BB962C8B-B14F-4D97-AF65-F5344CB8AC3E}">
        <p14:creationId xmlns:p14="http://schemas.microsoft.com/office/powerpoint/2010/main" val="140464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7096" y="2891334"/>
            <a:ext cx="7921625" cy="3730127"/>
          </a:xfrm>
        </p:spPr>
        <p:txBody>
          <a:bodyPr/>
          <a:lstStyle/>
          <a:p>
            <a:r>
              <a:rPr lang="ru-RU" dirty="0"/>
              <a:t>В последние годы темпы роста средней продолжительности жизни в России – одни из самых высоких в мире. </a:t>
            </a:r>
            <a:endParaRPr lang="ru-RU" dirty="0" smtClean="0"/>
          </a:p>
          <a:p>
            <a:r>
              <a:rPr lang="ru-RU" dirty="0" smtClean="0"/>
              <a:t>Продолжительность </a:t>
            </a:r>
            <a:r>
              <a:rPr lang="ru-RU" dirty="0"/>
              <a:t>жизни увеличилась более чем на семь лет и составляет 73 года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72" y="152400"/>
            <a:ext cx="3917774" cy="2703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96" y="105351"/>
            <a:ext cx="4825742" cy="27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1430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16F8B"/>
      </a:accent1>
      <a:accent2>
        <a:srgbClr val="BE46B0"/>
      </a:accent2>
      <a:accent3>
        <a:srgbClr val="FFFFFF"/>
      </a:accent3>
      <a:accent4>
        <a:srgbClr val="000000"/>
      </a:accent4>
      <a:accent5>
        <a:srgbClr val="B0BBC4"/>
      </a:accent5>
      <a:accent6>
        <a:srgbClr val="AC3F9F"/>
      </a:accent6>
      <a:hlink>
        <a:srgbClr val="057AE5"/>
      </a:hlink>
      <a:folHlink>
        <a:srgbClr val="F5740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alpha val="80000"/>
              </a:schemeClr>
            </a:gs>
            <a:gs pos="50000">
              <a:schemeClr val="accent1">
                <a:gamma/>
                <a:shade val="89020"/>
                <a:invGamma/>
              </a:schemeClr>
            </a:gs>
            <a:gs pos="100000">
              <a:schemeClr val="accent1">
                <a:alpha val="80000"/>
              </a:schemeClr>
            </a:gs>
          </a:gsLst>
          <a:lin ang="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alpha val="80000"/>
              </a:schemeClr>
            </a:gs>
            <a:gs pos="50000">
              <a:schemeClr val="accent1">
                <a:gamma/>
                <a:shade val="89020"/>
                <a:invGamma/>
              </a:schemeClr>
            </a:gs>
            <a:gs pos="100000">
              <a:schemeClr val="accent1">
                <a:alpha val="80000"/>
              </a:schemeClr>
            </a:gs>
          </a:gsLst>
          <a:lin ang="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7A52"/>
        </a:accent1>
        <a:accent2>
          <a:srgbClr val="CAC33A"/>
        </a:accent2>
        <a:accent3>
          <a:srgbClr val="FFFFFF"/>
        </a:accent3>
        <a:accent4>
          <a:srgbClr val="000000"/>
        </a:accent4>
        <a:accent5>
          <a:srgbClr val="B7BEB3"/>
        </a:accent5>
        <a:accent6>
          <a:srgbClr val="B7B034"/>
        </a:accent6>
        <a:hlink>
          <a:srgbClr val="2E9E83"/>
        </a:hlink>
        <a:folHlink>
          <a:srgbClr val="D6760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44848"/>
        </a:accent1>
        <a:accent2>
          <a:srgbClr val="2B9FD9"/>
        </a:accent2>
        <a:accent3>
          <a:srgbClr val="FFFFFF"/>
        </a:accent3>
        <a:accent4>
          <a:srgbClr val="000000"/>
        </a:accent4>
        <a:accent5>
          <a:srgbClr val="C2B1B1"/>
        </a:accent5>
        <a:accent6>
          <a:srgbClr val="2690C4"/>
        </a:accent6>
        <a:hlink>
          <a:srgbClr val="EA8600"/>
        </a:hlink>
        <a:folHlink>
          <a:srgbClr val="3AA8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16F8B"/>
        </a:accent1>
        <a:accent2>
          <a:srgbClr val="BE46B0"/>
        </a:accent2>
        <a:accent3>
          <a:srgbClr val="FFFFFF"/>
        </a:accent3>
        <a:accent4>
          <a:srgbClr val="000000"/>
        </a:accent4>
        <a:accent5>
          <a:srgbClr val="B0BBC4"/>
        </a:accent5>
        <a:accent6>
          <a:srgbClr val="AC3F9F"/>
        </a:accent6>
        <a:hlink>
          <a:srgbClr val="057AE5"/>
        </a:hlink>
        <a:folHlink>
          <a:srgbClr val="F5740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Med_Korp</Template>
  <TotalTime>1241</TotalTime>
  <Words>1949</Words>
  <Application>Microsoft Office PowerPoint</Application>
  <PresentationFormat>Экран (4:3)</PresentationFormat>
  <Paragraphs>517</Paragraphs>
  <Slides>48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Default Design</vt:lpstr>
      <vt:lpstr>Объект упаковщика для оболочки</vt:lpstr>
      <vt:lpstr>Медицинской сестре принадлежит решающий голос в сохранении здоровья пациента  22-23 июня 2018 г. Астана</vt:lpstr>
      <vt:lpstr>Основные понятия</vt:lpstr>
      <vt:lpstr>Нормативные документы</vt:lpstr>
      <vt:lpstr>Концепция Развития здравоохранения до 2020 (приказ Минздрав РФ от 21.03.2003 № 113 ОБ)</vt:lpstr>
      <vt:lpstr>ФЗ №323 «Об основах охраны здоровья граждан» </vt:lpstr>
      <vt:lpstr>Цели устойчивого развития организации объединённых наций на период до 2030 года</vt:lpstr>
      <vt:lpstr>Принцип универсальности прав человека – основа международного права в области прав человека. </vt:lpstr>
      <vt:lpstr>Человек имеет право на сохранение здоровья</vt:lpstr>
      <vt:lpstr>Презентация PowerPoint</vt:lpstr>
      <vt:lpstr>Цель медицины —действие, а не ожидание. Клод Бернар, французский физиолог XIX в.</vt:lpstr>
      <vt:lpstr>Презентация PowerPoint</vt:lpstr>
      <vt:lpstr>Образование</vt:lpstr>
      <vt:lpstr>Презентация PowerPoint</vt:lpstr>
      <vt:lpstr>Пациент ориентированный и семейно-ориентированный подход к оказанию медицинской помощи</vt:lpstr>
      <vt:lpstr>это</vt:lpstr>
      <vt:lpstr>Окружение пациентов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«Бережливая поликлиника»?</vt:lpstr>
      <vt:lpstr>Какие меры будут реализованы в рамках проекта?</vt:lpstr>
      <vt:lpstr>Какие меры будут реализованы в рамках проекта?</vt:lpstr>
      <vt:lpstr>Какие меры будут реализованы в рамках проекта?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ПОСЕЩЕНИЯ РЕАНИМАЦИИ</vt:lpstr>
      <vt:lpstr>Этические вопросы взаимоотношений</vt:lpstr>
      <vt:lpstr>Независимая оценка качества условий оказания медицинской помощи</vt:lpstr>
      <vt:lpstr>Презентация PowerPoint</vt:lpstr>
      <vt:lpstr>Презентация PowerPoint</vt:lpstr>
      <vt:lpstr>Работа с обращениями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«Земский фельдшер»</vt:lpstr>
      <vt:lpstr>Взаимоотношения с общественными организациями</vt:lpstr>
      <vt:lpstr>Презентация PowerPoint</vt:lpstr>
      <vt:lpstr>Презентация PowerPoint</vt:lpstr>
      <vt:lpstr>Совершенствование знаний в современных условиях</vt:lpstr>
      <vt:lpstr>Презентация PowerPoint</vt:lpstr>
      <vt:lpstr>12 мая международный день медицинской сестры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здравоохранения: современные аспекты развития сестринского дела, нормативные документы</dc:title>
  <dc:creator>M&amp;I</dc:creator>
  <dc:description>http://rusderm.ru - Ñïðàâî÷íèê äåðìàòîâåíåðîëîãà, ïðåçåíòàöèè è øàáëîíû PowerPoint, ìåäèöèíñêàÿ ëèòåðàòóðà</dc:description>
  <cp:lastModifiedBy>Проверкин Проверка Проверкович</cp:lastModifiedBy>
  <cp:revision>66</cp:revision>
  <dcterms:created xsi:type="dcterms:W3CDTF">2014-04-23T17:34:50Z</dcterms:created>
  <dcterms:modified xsi:type="dcterms:W3CDTF">2018-06-22T06:56:38Z</dcterms:modified>
</cp:coreProperties>
</file>